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17"/>
  </p:notesMasterIdLst>
  <p:handoutMasterIdLst>
    <p:handoutMasterId r:id="rId18"/>
  </p:handoutMasterIdLst>
  <p:sldIdLst>
    <p:sldId id="1166" r:id="rId2"/>
    <p:sldId id="1178" r:id="rId3"/>
    <p:sldId id="1180" r:id="rId4"/>
    <p:sldId id="1181" r:id="rId5"/>
    <p:sldId id="1182" r:id="rId6"/>
    <p:sldId id="1179" r:id="rId7"/>
    <p:sldId id="1183" r:id="rId8"/>
    <p:sldId id="1184" r:id="rId9"/>
    <p:sldId id="1185" r:id="rId10"/>
    <p:sldId id="1186" r:id="rId11"/>
    <p:sldId id="1189" r:id="rId12"/>
    <p:sldId id="973" r:id="rId13"/>
    <p:sldId id="974" r:id="rId14"/>
    <p:sldId id="1187" r:id="rId15"/>
    <p:sldId id="1188" r:id="rId1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669900"/>
    <a:srgbClr val="FFFF66"/>
    <a:srgbClr val="CC9900"/>
    <a:srgbClr val="92B6E2"/>
    <a:srgbClr val="000000"/>
    <a:srgbClr val="FFFF99"/>
    <a:srgbClr val="1D2F68"/>
    <a:srgbClr val="2D2D8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9831" autoAdjust="0"/>
  </p:normalViewPr>
  <p:slideViewPr>
    <p:cSldViewPr showGuides="1">
      <p:cViewPr varScale="1">
        <p:scale>
          <a:sx n="50" d="100"/>
          <a:sy n="50" d="100"/>
        </p:scale>
        <p:origin x="-1176" y="-77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248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3"/>
    </p:cViewPr>
  </p:sorterViewPr>
  <p:notesViewPr>
    <p:cSldViewPr showGuides="1">
      <p:cViewPr>
        <p:scale>
          <a:sx n="100" d="100"/>
          <a:sy n="100" d="100"/>
        </p:scale>
        <p:origin x="-1554" y="-72"/>
      </p:cViewPr>
      <p:guideLst>
        <p:guide orient="horz" pos="3024"/>
        <p:guide pos="2304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740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9" tIns="47668" rIns="97039" bIns="47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6525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atinLnBrk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77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/>
        </p:spPr>
      </p:sp>
      <p:sp>
        <p:nvSpPr>
          <p:cNvPr id="177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sunrise_plane_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0"/>
            <a:ext cx="3563937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6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7"/>
            <p:cNvSpPr txBox="1">
              <a:spLocks noChangeArrowheads="1"/>
            </p:cNvSpPr>
            <p:nvPr userDrawn="1"/>
          </p:nvSpPr>
          <p:spPr bwMode="ltGray">
            <a:xfrm>
              <a:off x="4288" y="267"/>
              <a:ext cx="12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800" b="1" smtClean="0">
                  <a:solidFill>
                    <a:schemeClr val="bg1"/>
                  </a:solidFill>
                </a:rPr>
                <a:t>Federal Aviation</a:t>
              </a:r>
              <a:br>
                <a:rPr lang="en-US" sz="1800" b="1" smtClean="0">
                  <a:solidFill>
                    <a:schemeClr val="bg1"/>
                  </a:solidFill>
                </a:rPr>
              </a:br>
              <a:r>
                <a:rPr lang="en-US" sz="1800" b="1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990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6088" y="598488"/>
            <a:ext cx="5154612" cy="1677987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9902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9263" y="2392363"/>
            <a:ext cx="5151437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990000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3873195425"/>
      </p:ext>
    </p:extLst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45549"/>
      </p:ext>
    </p:extLst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2813"/>
      </p:ext>
    </p:extLst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296851"/>
      </p:ext>
    </p:extLst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838"/>
            <a:ext cx="804703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47038" cy="45116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49765"/>
      </p:ext>
    </p:extLst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046788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47038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49263" y="6251575"/>
            <a:ext cx="2979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APAC RCP/RSP Workshop </a:t>
            </a:r>
            <a:r>
              <a:rPr lang="en-US" sz="1200" dirty="0" smtClean="0">
                <a:solidFill>
                  <a:srgbClr val="C0C0C0"/>
                </a:solidFill>
              </a:rPr>
              <a:t>Closing</a:t>
            </a:r>
            <a:r>
              <a:rPr lang="en-US" sz="1200" dirty="0" smtClean="0">
                <a:solidFill>
                  <a:srgbClr val="C0C0C0"/>
                </a:solidFill>
              </a:rPr>
              <a:t/>
            </a:r>
            <a:br>
              <a:rPr lang="en-US" sz="1200" dirty="0" smtClean="0">
                <a:solidFill>
                  <a:srgbClr val="C0C0C0"/>
                </a:solidFill>
              </a:rPr>
            </a:br>
            <a:r>
              <a:rPr lang="en-US" sz="1200" dirty="0" smtClean="0">
                <a:solidFill>
                  <a:srgbClr val="C0C0C0"/>
                </a:solidFill>
              </a:rPr>
              <a:t>13-14 May 2013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0"/>
              </a:spcBef>
            </a:pPr>
            <a:fld id="{C6440729-4F22-46BC-A08A-7AB5D9D46CD0}" type="slidenum">
              <a:rPr lang="en-US" sz="1200" b="1">
                <a:solidFill>
                  <a:schemeClr val="bg1"/>
                </a:solidFill>
              </a:rPr>
              <a:pPr algn="r">
                <a:spcBef>
                  <a:spcPct val="0"/>
                </a:spcBef>
              </a:pPr>
              <a:t>‹#›</a:t>
            </a:fld>
            <a:endParaRPr lang="en-US" sz="1200" b="1">
              <a:solidFill>
                <a:schemeClr val="bg1"/>
              </a:solidFill>
            </a:endParaRP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2" name="Picture 7" descr="NEW FAA LOGO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Text Box 8"/>
            <p:cNvSpPr txBox="1">
              <a:spLocks noChangeArrowheads="1"/>
            </p:cNvSpPr>
            <p:nvPr userDrawn="1"/>
          </p:nvSpPr>
          <p:spPr bwMode="auto">
            <a:xfrm>
              <a:off x="4023" y="3933"/>
              <a:ext cx="8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200" b="1" smtClean="0">
                  <a:solidFill>
                    <a:schemeClr val="bg1"/>
                  </a:solidFill>
                </a:rPr>
                <a:t>Federal Aviation</a:t>
              </a:r>
              <a:br>
                <a:rPr lang="en-US" sz="1200" b="1" smtClean="0">
                  <a:solidFill>
                    <a:schemeClr val="bg1"/>
                  </a:solidFill>
                </a:rPr>
              </a:br>
              <a:r>
                <a:rPr lang="en-US" sz="1200" b="1" smtClean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23838"/>
            <a:ext cx="804703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2" r:id="rId2"/>
    <p:sldLayoutId id="2147484093" r:id="rId3"/>
    <p:sldLayoutId id="2147484094" r:id="rId4"/>
    <p:sldLayoutId id="2147484096" r:id="rId5"/>
  </p:sldLayoutIdLst>
  <p:transition spd="med">
    <p:pull dir="l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600" b="1">
          <a:solidFill>
            <a:srgbClr val="1D2F6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m.kraft@fa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Performance-Based Communication and Surveillance (PBCS)</a:t>
            </a:r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2506663"/>
            <a:ext cx="5151437" cy="693737"/>
          </a:xfrm>
        </p:spPr>
        <p:txBody>
          <a:bodyPr/>
          <a:lstStyle/>
          <a:p>
            <a:r>
              <a:rPr lang="en-US" dirty="0" smtClean="0"/>
              <a:t>Closing </a:t>
            </a:r>
            <a:r>
              <a:rPr lang="en-US" dirty="0" smtClean="0"/>
              <a:t>remarks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9696" y="5867400"/>
            <a:ext cx="474664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739775" indent="-739775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000" dirty="0"/>
              <a:t>Date:	</a:t>
            </a:r>
            <a:r>
              <a:rPr lang="en-US" sz="2000" dirty="0" smtClean="0"/>
              <a:t>13-14 </a:t>
            </a:r>
            <a:r>
              <a:rPr lang="en-US" sz="2000" dirty="0"/>
              <a:t>May 2013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9697" y="3784600"/>
            <a:ext cx="474664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655763" indent="-1655763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000" dirty="0"/>
              <a:t>Presented to:	ICAO Asia-Pacific RCP/RSP </a:t>
            </a:r>
            <a:r>
              <a:rPr lang="en-US" sz="2000" dirty="0" smtClean="0"/>
              <a:t>Workshop (Bangkok</a:t>
            </a:r>
            <a:r>
              <a:rPr lang="en-US" sz="2000" dirty="0"/>
              <a:t>, </a:t>
            </a:r>
            <a:r>
              <a:rPr lang="en-US" sz="2000" dirty="0" smtClean="0"/>
              <a:t>Thailand)</a:t>
            </a:r>
            <a:endParaRPr lang="en-US" sz="2000" dirty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89696" y="5006975"/>
            <a:ext cx="4746649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5138" indent="-465138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000"/>
              <a:t>By:	Tom Kraft</a:t>
            </a:r>
            <a:br>
              <a:rPr lang="en-US" sz="2000"/>
            </a:br>
            <a:r>
              <a:rPr lang="en-US" sz="2000">
                <a:hlinkClick r:id="rId3"/>
              </a:rPr>
              <a:t>tom.kraft@faa.gov</a:t>
            </a:r>
            <a:endParaRPr lang="en-US" sz="200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APAC PBCS Implementation Plan</a:t>
            </a:r>
            <a:endParaRPr lang="en-US" dirty="0"/>
          </a:p>
        </p:txBody>
      </p:sp>
      <p:graphicFrame>
        <p:nvGraphicFramePr>
          <p:cNvPr id="1768582" name="Group 1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62342"/>
              </p:ext>
            </p:extLst>
          </p:nvPr>
        </p:nvGraphicFramePr>
        <p:xfrm>
          <a:off x="495300" y="1010412"/>
          <a:ext cx="8052118" cy="5047488"/>
        </p:xfrm>
        <a:graphic>
          <a:graphicData uri="http://schemas.openxmlformats.org/drawingml/2006/table">
            <a:tbl>
              <a:tblPr/>
              <a:tblGrid>
                <a:gridCol w="878840"/>
                <a:gridCol w="4798060"/>
                <a:gridCol w="1343343"/>
                <a:gridCol w="10318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TASK ID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TASK DESCRIPTOR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COMPLETE BY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LEAD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GENERAL PROJECT DEVELOPMENT &amp; MANAGEMENT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Plan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Target dates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Applicability of RCP/RSP specifications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PBCS Workshop(s)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DOCUMENTATION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Operational concepts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GOLD amendments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7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Contingency procedures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Restoration of service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9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Flight plan requirements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PfA for NAT Regional Supplementary Procedures (NAT SUPPS)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AIPs and other State documents supporting NAT SUPPS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GOLD proposal for RCP/RSP compliance determination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GOLD proposal for guidelines on operator eligibility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IMPLEMENTATION ACTIVITIES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ATC automation changes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Confirm actual CPDLC and ADS C performance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AIRWORTHINESS AND OPERATIONAL ELIGIBILITY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State regulations and guidance material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POST IMPLEMENTATION TASKS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T="18288" marB="18288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Post-implementation monitoring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221298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838"/>
            <a:ext cx="8420100" cy="847725"/>
          </a:xfrm>
        </p:spPr>
        <p:txBody>
          <a:bodyPr/>
          <a:lstStyle/>
          <a:p>
            <a:r>
              <a:rPr lang="en-US" dirty="0" smtClean="0"/>
              <a:t>Are more PBCS workshops needed?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and 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72915"/>
      </p:ext>
    </p:extLst>
  </p:cSld>
  <p:clrMapOvr>
    <a:masterClrMapping/>
  </p:clrMapOvr>
  <p:transition spd="med"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loud_question_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2413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eathrow-sun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r="2499" b="3816"/>
          <a:stretch>
            <a:fillRect/>
          </a:stretch>
        </p:blipFill>
        <p:spPr bwMode="auto">
          <a:xfrm>
            <a:off x="0" y="1588"/>
            <a:ext cx="9150350" cy="606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9474" name="Group 2"/>
          <p:cNvGrpSpPr>
            <a:grpSpLocks/>
          </p:cNvGrpSpPr>
          <p:nvPr/>
        </p:nvGrpSpPr>
        <p:grpSpPr bwMode="auto">
          <a:xfrm>
            <a:off x="228600" y="1524000"/>
            <a:ext cx="8229600" cy="4876800"/>
            <a:chOff x="336" y="1056"/>
            <a:chExt cx="5184" cy="1968"/>
          </a:xfrm>
        </p:grpSpPr>
        <p:sp>
          <p:nvSpPr>
            <p:cNvPr id="1769475" name="Line 3"/>
            <p:cNvSpPr>
              <a:spLocks noChangeShapeType="1"/>
            </p:cNvSpPr>
            <p:nvPr/>
          </p:nvSpPr>
          <p:spPr bwMode="auto">
            <a:xfrm>
              <a:off x="336" y="1056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69476" name="Line 4"/>
            <p:cNvSpPr>
              <a:spLocks noChangeShapeType="1"/>
            </p:cNvSpPr>
            <p:nvPr/>
          </p:nvSpPr>
          <p:spPr bwMode="auto">
            <a:xfrm>
              <a:off x="5520" y="1056"/>
              <a:ext cx="0" cy="1968"/>
            </a:xfrm>
            <a:prstGeom prst="line">
              <a:avLst/>
            </a:prstGeom>
            <a:noFill/>
            <a:ln w="9525">
              <a:solidFill>
                <a:srgbClr val="1D2F6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69477" name="Line 5"/>
            <p:cNvSpPr>
              <a:spLocks noChangeShapeType="1"/>
            </p:cNvSpPr>
            <p:nvPr/>
          </p:nvSpPr>
          <p:spPr bwMode="auto">
            <a:xfrm>
              <a:off x="3792" y="1056"/>
              <a:ext cx="0" cy="1968"/>
            </a:xfrm>
            <a:prstGeom prst="line">
              <a:avLst/>
            </a:prstGeom>
            <a:noFill/>
            <a:ln w="9525">
              <a:solidFill>
                <a:srgbClr val="1D2F6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69478" name="Line 6"/>
            <p:cNvSpPr>
              <a:spLocks noChangeShapeType="1"/>
            </p:cNvSpPr>
            <p:nvPr/>
          </p:nvSpPr>
          <p:spPr bwMode="auto">
            <a:xfrm>
              <a:off x="2064" y="1056"/>
              <a:ext cx="0" cy="1968"/>
            </a:xfrm>
            <a:prstGeom prst="line">
              <a:avLst/>
            </a:prstGeom>
            <a:noFill/>
            <a:ln w="9525">
              <a:solidFill>
                <a:srgbClr val="1D2F6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769479" name="AutoShape 7"/>
          <p:cNvSpPr>
            <a:spLocks noChangeArrowheads="1"/>
          </p:cNvSpPr>
          <p:nvPr/>
        </p:nvSpPr>
        <p:spPr bwMode="auto">
          <a:xfrm>
            <a:off x="8343900" y="1393825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69480" name="AutoShape 9"/>
          <p:cNvSpPr>
            <a:spLocks noChangeArrowheads="1"/>
          </p:cNvSpPr>
          <p:nvPr/>
        </p:nvSpPr>
        <p:spPr bwMode="auto">
          <a:xfrm>
            <a:off x="0" y="1327150"/>
            <a:ext cx="8534400" cy="457200"/>
          </a:xfrm>
          <a:prstGeom prst="rightArrow">
            <a:avLst>
              <a:gd name="adj1" fmla="val 64843"/>
              <a:gd name="adj2" fmla="val 131963"/>
            </a:avLst>
          </a:prstGeom>
          <a:gradFill rotWithShape="1">
            <a:gsLst>
              <a:gs pos="0">
                <a:srgbClr val="FFFF00"/>
              </a:gs>
              <a:gs pos="100000">
                <a:srgbClr val="B9FA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0" tIns="0" rIns="0" bIns="0" anchor="ctr"/>
          <a:lstStyle/>
          <a:p>
            <a:pPr algn="l"/>
            <a:r>
              <a:rPr lang="en-US" sz="1400" b="1">
                <a:ea typeface="ＭＳ Ｐゴシック" pitchFamily="34" charset="-128"/>
              </a:rPr>
              <a:t>Global</a:t>
            </a:r>
          </a:p>
        </p:txBody>
      </p:sp>
      <p:sp>
        <p:nvSpPr>
          <p:cNvPr id="1769481" name="Line 55"/>
          <p:cNvSpPr>
            <a:spLocks noChangeShapeType="1"/>
          </p:cNvSpPr>
          <p:nvPr/>
        </p:nvSpPr>
        <p:spPr bwMode="auto">
          <a:xfrm>
            <a:off x="0" y="6172200"/>
            <a:ext cx="9144000" cy="3175"/>
          </a:xfrm>
          <a:prstGeom prst="line">
            <a:avLst/>
          </a:prstGeom>
          <a:noFill/>
          <a:ln w="28575">
            <a:solidFill>
              <a:srgbClr val="1D2F6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69482" name="Rectangle 68"/>
          <p:cNvSpPr>
            <a:spLocks noChangeArrowheads="1"/>
          </p:cNvSpPr>
          <p:nvPr/>
        </p:nvSpPr>
        <p:spPr bwMode="auto">
          <a:xfrm>
            <a:off x="228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483" name="Rectangle 69"/>
          <p:cNvSpPr>
            <a:spLocks noChangeArrowheads="1"/>
          </p:cNvSpPr>
          <p:nvPr/>
        </p:nvSpPr>
        <p:spPr bwMode="auto">
          <a:xfrm>
            <a:off x="228600" y="6515100"/>
            <a:ext cx="27432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1D2F68"/>
                </a:solidFill>
                <a:ea typeface="ＭＳ Ｐゴシック" pitchFamily="34" charset="-128"/>
              </a:rPr>
              <a:t>2011</a:t>
            </a:r>
          </a:p>
        </p:txBody>
      </p:sp>
      <p:sp>
        <p:nvSpPr>
          <p:cNvPr id="1769484" name="Rectangle 70"/>
          <p:cNvSpPr>
            <a:spLocks noChangeArrowheads="1"/>
          </p:cNvSpPr>
          <p:nvPr/>
        </p:nvSpPr>
        <p:spPr bwMode="auto">
          <a:xfrm>
            <a:off x="457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F</a:t>
            </a:r>
          </a:p>
        </p:txBody>
      </p:sp>
      <p:sp>
        <p:nvSpPr>
          <p:cNvPr id="1769485" name="Rectangle 71"/>
          <p:cNvSpPr>
            <a:spLocks noChangeArrowheads="1"/>
          </p:cNvSpPr>
          <p:nvPr/>
        </p:nvSpPr>
        <p:spPr bwMode="auto">
          <a:xfrm>
            <a:off x="685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69486" name="Rectangle 72"/>
          <p:cNvSpPr>
            <a:spLocks noChangeArrowheads="1"/>
          </p:cNvSpPr>
          <p:nvPr/>
        </p:nvSpPr>
        <p:spPr bwMode="auto">
          <a:xfrm>
            <a:off x="914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69487" name="Rectangle 73"/>
          <p:cNvSpPr>
            <a:spLocks noChangeArrowheads="1"/>
          </p:cNvSpPr>
          <p:nvPr/>
        </p:nvSpPr>
        <p:spPr bwMode="auto">
          <a:xfrm>
            <a:off x="1143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69488" name="Rectangle 74"/>
          <p:cNvSpPr>
            <a:spLocks noChangeArrowheads="1"/>
          </p:cNvSpPr>
          <p:nvPr/>
        </p:nvSpPr>
        <p:spPr bwMode="auto">
          <a:xfrm>
            <a:off x="1371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489" name="Rectangle 75"/>
          <p:cNvSpPr>
            <a:spLocks noChangeArrowheads="1"/>
          </p:cNvSpPr>
          <p:nvPr/>
        </p:nvSpPr>
        <p:spPr bwMode="auto">
          <a:xfrm>
            <a:off x="1600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490" name="Rectangle 76"/>
          <p:cNvSpPr>
            <a:spLocks noChangeArrowheads="1"/>
          </p:cNvSpPr>
          <p:nvPr/>
        </p:nvSpPr>
        <p:spPr bwMode="auto">
          <a:xfrm>
            <a:off x="1828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69491" name="Rectangle 77"/>
          <p:cNvSpPr>
            <a:spLocks noChangeArrowheads="1"/>
          </p:cNvSpPr>
          <p:nvPr/>
        </p:nvSpPr>
        <p:spPr bwMode="auto">
          <a:xfrm>
            <a:off x="2057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S</a:t>
            </a:r>
          </a:p>
        </p:txBody>
      </p:sp>
      <p:sp>
        <p:nvSpPr>
          <p:cNvPr id="1769492" name="Rectangle 78"/>
          <p:cNvSpPr>
            <a:spLocks noChangeArrowheads="1"/>
          </p:cNvSpPr>
          <p:nvPr/>
        </p:nvSpPr>
        <p:spPr bwMode="auto">
          <a:xfrm>
            <a:off x="2286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O</a:t>
            </a:r>
          </a:p>
        </p:txBody>
      </p:sp>
      <p:sp>
        <p:nvSpPr>
          <p:cNvPr id="1769493" name="Rectangle 79"/>
          <p:cNvSpPr>
            <a:spLocks noChangeArrowheads="1"/>
          </p:cNvSpPr>
          <p:nvPr/>
        </p:nvSpPr>
        <p:spPr bwMode="auto">
          <a:xfrm>
            <a:off x="2514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N</a:t>
            </a:r>
          </a:p>
        </p:txBody>
      </p:sp>
      <p:sp>
        <p:nvSpPr>
          <p:cNvPr id="1769494" name="Rectangle 80"/>
          <p:cNvSpPr>
            <a:spLocks noChangeArrowheads="1"/>
          </p:cNvSpPr>
          <p:nvPr/>
        </p:nvSpPr>
        <p:spPr bwMode="auto">
          <a:xfrm>
            <a:off x="2743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D</a:t>
            </a:r>
          </a:p>
        </p:txBody>
      </p:sp>
      <p:sp>
        <p:nvSpPr>
          <p:cNvPr id="1769495" name="Rectangle 81"/>
          <p:cNvSpPr>
            <a:spLocks noChangeArrowheads="1"/>
          </p:cNvSpPr>
          <p:nvPr/>
        </p:nvSpPr>
        <p:spPr bwMode="auto">
          <a:xfrm>
            <a:off x="0" y="65151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800">
              <a:solidFill>
                <a:srgbClr val="1D2F68"/>
              </a:solidFill>
              <a:ea typeface="ＭＳ Ｐゴシック" pitchFamily="34" charset="-128"/>
            </a:endParaRPr>
          </a:p>
        </p:txBody>
      </p:sp>
      <p:sp>
        <p:nvSpPr>
          <p:cNvPr id="1769496" name="Rectangle 82"/>
          <p:cNvSpPr>
            <a:spLocks noChangeArrowheads="1"/>
          </p:cNvSpPr>
          <p:nvPr/>
        </p:nvSpPr>
        <p:spPr bwMode="auto">
          <a:xfrm>
            <a:off x="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D</a:t>
            </a:r>
          </a:p>
        </p:txBody>
      </p:sp>
      <p:sp>
        <p:nvSpPr>
          <p:cNvPr id="1769497" name="Text Box 143"/>
          <p:cNvSpPr txBox="1">
            <a:spLocks noChangeArrowheads="1"/>
          </p:cNvSpPr>
          <p:nvPr/>
        </p:nvSpPr>
        <p:spPr bwMode="auto">
          <a:xfrm>
            <a:off x="895350" y="2770188"/>
            <a:ext cx="1962150" cy="547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Plan update</a:t>
            </a:r>
          </a:p>
          <a:p>
            <a:pPr eaLnBrk="1" hangingPunct="1">
              <a:buFontTx/>
              <a:buChar char="•"/>
            </a:pPr>
            <a:r>
              <a:rPr lang="en-US" sz="1200">
                <a:latin typeface="Arial" pitchFamily="34" charset="0"/>
                <a:ea typeface="ＭＳ Ｐゴシック" pitchFamily="34" charset="-128"/>
              </a:rPr>
              <a:t>	Target dates </a:t>
            </a:r>
          </a:p>
          <a:p>
            <a:pPr eaLnBrk="1" hangingPunct="1">
              <a:buFontTx/>
              <a:buChar char="•"/>
            </a:pPr>
            <a:r>
              <a:rPr lang="en-US" sz="1200">
                <a:latin typeface="Arial" pitchFamily="34" charset="0"/>
                <a:ea typeface="ＭＳ Ｐゴシック" pitchFamily="34" charset="-128"/>
              </a:rPr>
              <a:t>	Performance specifications</a:t>
            </a:r>
          </a:p>
        </p:txBody>
      </p:sp>
      <p:sp>
        <p:nvSpPr>
          <p:cNvPr id="1769498" name="Rectangle 148"/>
          <p:cNvSpPr>
            <a:spLocks noChangeArrowheads="1"/>
          </p:cNvSpPr>
          <p:nvPr/>
        </p:nvSpPr>
        <p:spPr bwMode="auto">
          <a:xfrm>
            <a:off x="2971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499" name="Rectangle 149"/>
          <p:cNvSpPr>
            <a:spLocks noChangeArrowheads="1"/>
          </p:cNvSpPr>
          <p:nvPr/>
        </p:nvSpPr>
        <p:spPr bwMode="auto">
          <a:xfrm>
            <a:off x="2971800" y="6515100"/>
            <a:ext cx="27432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1D2F68"/>
                </a:solidFill>
                <a:ea typeface="ＭＳ Ｐゴシック" pitchFamily="34" charset="-128"/>
              </a:rPr>
              <a:t>2012</a:t>
            </a:r>
          </a:p>
        </p:txBody>
      </p:sp>
      <p:sp>
        <p:nvSpPr>
          <p:cNvPr id="1769500" name="Rectangle 150"/>
          <p:cNvSpPr>
            <a:spLocks noChangeArrowheads="1"/>
          </p:cNvSpPr>
          <p:nvPr/>
        </p:nvSpPr>
        <p:spPr bwMode="auto">
          <a:xfrm>
            <a:off x="3200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F</a:t>
            </a:r>
          </a:p>
        </p:txBody>
      </p:sp>
      <p:sp>
        <p:nvSpPr>
          <p:cNvPr id="1769501" name="Rectangle 151"/>
          <p:cNvSpPr>
            <a:spLocks noChangeArrowheads="1"/>
          </p:cNvSpPr>
          <p:nvPr/>
        </p:nvSpPr>
        <p:spPr bwMode="auto">
          <a:xfrm>
            <a:off x="3429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69502" name="Rectangle 152"/>
          <p:cNvSpPr>
            <a:spLocks noChangeArrowheads="1"/>
          </p:cNvSpPr>
          <p:nvPr/>
        </p:nvSpPr>
        <p:spPr bwMode="auto">
          <a:xfrm>
            <a:off x="3657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69503" name="Rectangle 153"/>
          <p:cNvSpPr>
            <a:spLocks noChangeArrowheads="1"/>
          </p:cNvSpPr>
          <p:nvPr/>
        </p:nvSpPr>
        <p:spPr bwMode="auto">
          <a:xfrm>
            <a:off x="3886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69504" name="Rectangle 154"/>
          <p:cNvSpPr>
            <a:spLocks noChangeArrowheads="1"/>
          </p:cNvSpPr>
          <p:nvPr/>
        </p:nvSpPr>
        <p:spPr bwMode="auto">
          <a:xfrm>
            <a:off x="4114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505" name="Rectangle 155"/>
          <p:cNvSpPr>
            <a:spLocks noChangeArrowheads="1"/>
          </p:cNvSpPr>
          <p:nvPr/>
        </p:nvSpPr>
        <p:spPr bwMode="auto">
          <a:xfrm>
            <a:off x="4343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506" name="Rectangle 156"/>
          <p:cNvSpPr>
            <a:spLocks noChangeArrowheads="1"/>
          </p:cNvSpPr>
          <p:nvPr/>
        </p:nvSpPr>
        <p:spPr bwMode="auto">
          <a:xfrm>
            <a:off x="4572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69507" name="Rectangle 157"/>
          <p:cNvSpPr>
            <a:spLocks noChangeArrowheads="1"/>
          </p:cNvSpPr>
          <p:nvPr/>
        </p:nvSpPr>
        <p:spPr bwMode="auto">
          <a:xfrm>
            <a:off x="4800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S</a:t>
            </a:r>
          </a:p>
        </p:txBody>
      </p:sp>
      <p:sp>
        <p:nvSpPr>
          <p:cNvPr id="1769508" name="Rectangle 158"/>
          <p:cNvSpPr>
            <a:spLocks noChangeArrowheads="1"/>
          </p:cNvSpPr>
          <p:nvPr/>
        </p:nvSpPr>
        <p:spPr bwMode="auto">
          <a:xfrm>
            <a:off x="5029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O</a:t>
            </a:r>
          </a:p>
        </p:txBody>
      </p:sp>
      <p:sp>
        <p:nvSpPr>
          <p:cNvPr id="1769509" name="Rectangle 159"/>
          <p:cNvSpPr>
            <a:spLocks noChangeArrowheads="1"/>
          </p:cNvSpPr>
          <p:nvPr/>
        </p:nvSpPr>
        <p:spPr bwMode="auto">
          <a:xfrm>
            <a:off x="5257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N</a:t>
            </a:r>
          </a:p>
        </p:txBody>
      </p:sp>
      <p:sp>
        <p:nvSpPr>
          <p:cNvPr id="1769510" name="Rectangle 160"/>
          <p:cNvSpPr>
            <a:spLocks noChangeArrowheads="1"/>
          </p:cNvSpPr>
          <p:nvPr/>
        </p:nvSpPr>
        <p:spPr bwMode="auto">
          <a:xfrm>
            <a:off x="5486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D</a:t>
            </a:r>
          </a:p>
        </p:txBody>
      </p:sp>
      <p:sp>
        <p:nvSpPr>
          <p:cNvPr id="1769511" name="Rectangle 161"/>
          <p:cNvSpPr>
            <a:spLocks noChangeArrowheads="1"/>
          </p:cNvSpPr>
          <p:nvPr/>
        </p:nvSpPr>
        <p:spPr bwMode="auto">
          <a:xfrm>
            <a:off x="5715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512" name="Rectangle 162"/>
          <p:cNvSpPr>
            <a:spLocks noChangeArrowheads="1"/>
          </p:cNvSpPr>
          <p:nvPr/>
        </p:nvSpPr>
        <p:spPr bwMode="auto">
          <a:xfrm>
            <a:off x="5715000" y="6515100"/>
            <a:ext cx="27432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1D2F68"/>
                </a:solidFill>
                <a:ea typeface="ＭＳ Ｐゴシック" pitchFamily="34" charset="-128"/>
              </a:rPr>
              <a:t>2013</a:t>
            </a:r>
          </a:p>
        </p:txBody>
      </p:sp>
      <p:sp>
        <p:nvSpPr>
          <p:cNvPr id="1769513" name="Rectangle 163"/>
          <p:cNvSpPr>
            <a:spLocks noChangeArrowheads="1"/>
          </p:cNvSpPr>
          <p:nvPr/>
        </p:nvSpPr>
        <p:spPr bwMode="auto">
          <a:xfrm>
            <a:off x="5943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F</a:t>
            </a:r>
          </a:p>
        </p:txBody>
      </p:sp>
      <p:sp>
        <p:nvSpPr>
          <p:cNvPr id="1769514" name="Rectangle 164"/>
          <p:cNvSpPr>
            <a:spLocks noChangeArrowheads="1"/>
          </p:cNvSpPr>
          <p:nvPr/>
        </p:nvSpPr>
        <p:spPr bwMode="auto">
          <a:xfrm>
            <a:off x="6172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69515" name="Rectangle 165"/>
          <p:cNvSpPr>
            <a:spLocks noChangeArrowheads="1"/>
          </p:cNvSpPr>
          <p:nvPr/>
        </p:nvSpPr>
        <p:spPr bwMode="auto">
          <a:xfrm>
            <a:off x="6400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69516" name="Rectangle 166"/>
          <p:cNvSpPr>
            <a:spLocks noChangeArrowheads="1"/>
          </p:cNvSpPr>
          <p:nvPr/>
        </p:nvSpPr>
        <p:spPr bwMode="auto">
          <a:xfrm>
            <a:off x="6629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69517" name="Rectangle 167"/>
          <p:cNvSpPr>
            <a:spLocks noChangeArrowheads="1"/>
          </p:cNvSpPr>
          <p:nvPr/>
        </p:nvSpPr>
        <p:spPr bwMode="auto">
          <a:xfrm>
            <a:off x="6858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518" name="Rectangle 168"/>
          <p:cNvSpPr>
            <a:spLocks noChangeArrowheads="1"/>
          </p:cNvSpPr>
          <p:nvPr/>
        </p:nvSpPr>
        <p:spPr bwMode="auto">
          <a:xfrm>
            <a:off x="7086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519" name="Rectangle 169"/>
          <p:cNvSpPr>
            <a:spLocks noChangeArrowheads="1"/>
          </p:cNvSpPr>
          <p:nvPr/>
        </p:nvSpPr>
        <p:spPr bwMode="auto">
          <a:xfrm>
            <a:off x="7315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69520" name="Rectangle 170"/>
          <p:cNvSpPr>
            <a:spLocks noChangeArrowheads="1"/>
          </p:cNvSpPr>
          <p:nvPr/>
        </p:nvSpPr>
        <p:spPr bwMode="auto">
          <a:xfrm>
            <a:off x="7543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S</a:t>
            </a:r>
          </a:p>
        </p:txBody>
      </p:sp>
      <p:sp>
        <p:nvSpPr>
          <p:cNvPr id="1769521" name="Rectangle 171"/>
          <p:cNvSpPr>
            <a:spLocks noChangeArrowheads="1"/>
          </p:cNvSpPr>
          <p:nvPr/>
        </p:nvSpPr>
        <p:spPr bwMode="auto">
          <a:xfrm>
            <a:off x="7772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O</a:t>
            </a:r>
          </a:p>
        </p:txBody>
      </p:sp>
      <p:sp>
        <p:nvSpPr>
          <p:cNvPr id="1769522" name="Rectangle 172"/>
          <p:cNvSpPr>
            <a:spLocks noChangeArrowheads="1"/>
          </p:cNvSpPr>
          <p:nvPr/>
        </p:nvSpPr>
        <p:spPr bwMode="auto">
          <a:xfrm>
            <a:off x="8001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N</a:t>
            </a:r>
          </a:p>
        </p:txBody>
      </p:sp>
      <p:sp>
        <p:nvSpPr>
          <p:cNvPr id="1769523" name="Rectangle 173"/>
          <p:cNvSpPr>
            <a:spLocks noChangeArrowheads="1"/>
          </p:cNvSpPr>
          <p:nvPr/>
        </p:nvSpPr>
        <p:spPr bwMode="auto">
          <a:xfrm>
            <a:off x="8229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D</a:t>
            </a:r>
          </a:p>
        </p:txBody>
      </p:sp>
      <p:sp>
        <p:nvSpPr>
          <p:cNvPr id="1769524" name="Rectangle 174"/>
          <p:cNvSpPr>
            <a:spLocks noChangeArrowheads="1"/>
          </p:cNvSpPr>
          <p:nvPr/>
        </p:nvSpPr>
        <p:spPr bwMode="auto">
          <a:xfrm>
            <a:off x="8458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69525" name="Rectangle 175"/>
          <p:cNvSpPr>
            <a:spLocks noChangeArrowheads="1"/>
          </p:cNvSpPr>
          <p:nvPr/>
        </p:nvSpPr>
        <p:spPr bwMode="auto">
          <a:xfrm>
            <a:off x="8686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F</a:t>
            </a:r>
          </a:p>
        </p:txBody>
      </p:sp>
      <p:sp>
        <p:nvSpPr>
          <p:cNvPr id="1769526" name="Rectangle 176"/>
          <p:cNvSpPr>
            <a:spLocks noChangeArrowheads="1"/>
          </p:cNvSpPr>
          <p:nvPr/>
        </p:nvSpPr>
        <p:spPr bwMode="auto">
          <a:xfrm>
            <a:off x="8915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69527" name="Rectangle 177"/>
          <p:cNvSpPr>
            <a:spLocks noChangeArrowheads="1"/>
          </p:cNvSpPr>
          <p:nvPr/>
        </p:nvSpPr>
        <p:spPr bwMode="auto">
          <a:xfrm>
            <a:off x="8458200" y="6515100"/>
            <a:ext cx="684213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800">
              <a:solidFill>
                <a:srgbClr val="1D2F68"/>
              </a:solidFill>
              <a:ea typeface="ＭＳ Ｐゴシック" pitchFamily="34" charset="-128"/>
            </a:endParaRPr>
          </a:p>
        </p:txBody>
      </p:sp>
      <p:sp>
        <p:nvSpPr>
          <p:cNvPr id="1769528" name="AutoShape 178"/>
          <p:cNvSpPr>
            <a:spLocks noChangeArrowheads="1"/>
          </p:cNvSpPr>
          <p:nvPr/>
        </p:nvSpPr>
        <p:spPr bwMode="auto">
          <a:xfrm>
            <a:off x="1371600" y="6172200"/>
            <a:ext cx="228600" cy="342900"/>
          </a:xfrm>
          <a:prstGeom prst="diamond">
            <a:avLst/>
          </a:prstGeom>
          <a:solidFill>
            <a:srgbClr val="96969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69529" name="AutoShape 180"/>
          <p:cNvSpPr>
            <a:spLocks noChangeArrowheads="1"/>
          </p:cNvSpPr>
          <p:nvPr/>
        </p:nvSpPr>
        <p:spPr bwMode="auto">
          <a:xfrm>
            <a:off x="4114800" y="6172200"/>
            <a:ext cx="228600" cy="342900"/>
          </a:xfrm>
          <a:prstGeom prst="diamond">
            <a:avLst/>
          </a:prstGeom>
          <a:solidFill>
            <a:srgbClr val="96969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69530" name="AutoShape 182"/>
          <p:cNvSpPr>
            <a:spLocks noChangeArrowheads="1"/>
          </p:cNvSpPr>
          <p:nvPr/>
        </p:nvSpPr>
        <p:spPr bwMode="auto">
          <a:xfrm>
            <a:off x="6870700" y="6172200"/>
            <a:ext cx="228600" cy="342900"/>
          </a:xfrm>
          <a:prstGeom prst="diamond">
            <a:avLst/>
          </a:prstGeom>
          <a:solidFill>
            <a:srgbClr val="96969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69531" name="AutoShape 185"/>
          <p:cNvSpPr>
            <a:spLocks noChangeArrowheads="1"/>
          </p:cNvSpPr>
          <p:nvPr/>
        </p:nvSpPr>
        <p:spPr bwMode="auto">
          <a:xfrm>
            <a:off x="8305800" y="4648200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69532" name="AutoShape 186"/>
          <p:cNvSpPr>
            <a:spLocks noChangeArrowheads="1"/>
          </p:cNvSpPr>
          <p:nvPr/>
        </p:nvSpPr>
        <p:spPr bwMode="auto">
          <a:xfrm>
            <a:off x="0" y="4572000"/>
            <a:ext cx="8534400" cy="457200"/>
          </a:xfrm>
          <a:prstGeom prst="rightArrow">
            <a:avLst>
              <a:gd name="adj1" fmla="val 64843"/>
              <a:gd name="adj2" fmla="val 131963"/>
            </a:avLst>
          </a:prstGeom>
          <a:gradFill rotWithShape="1">
            <a:gsLst>
              <a:gs pos="0">
                <a:srgbClr val="FFFF00"/>
              </a:gs>
              <a:gs pos="100000">
                <a:srgbClr val="B9FA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0" tIns="0" rIns="0" bIns="0" anchor="ctr"/>
          <a:lstStyle/>
          <a:p>
            <a:pPr algn="l"/>
            <a:r>
              <a:rPr lang="en-US" sz="1400" b="1">
                <a:ea typeface="ＭＳ Ｐゴシック" pitchFamily="34" charset="-128"/>
              </a:rPr>
              <a:t>NAT States/ANSPs/DLMA</a:t>
            </a:r>
          </a:p>
        </p:txBody>
      </p:sp>
      <p:sp>
        <p:nvSpPr>
          <p:cNvPr id="1769533" name="AutoShape 189"/>
          <p:cNvSpPr>
            <a:spLocks noChangeArrowheads="1"/>
          </p:cNvSpPr>
          <p:nvPr/>
        </p:nvSpPr>
        <p:spPr bwMode="auto">
          <a:xfrm>
            <a:off x="685800" y="6172200"/>
            <a:ext cx="228600" cy="342900"/>
          </a:xfrm>
          <a:prstGeom prst="diamond">
            <a:avLst/>
          </a:prstGeom>
          <a:solidFill>
            <a:srgbClr val="00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69534" name="Text Box 193"/>
          <p:cNvSpPr txBox="1">
            <a:spLocks noChangeArrowheads="1"/>
          </p:cNvSpPr>
          <p:nvPr/>
        </p:nvSpPr>
        <p:spPr bwMode="auto">
          <a:xfrm>
            <a:off x="3048000" y="2774950"/>
            <a:ext cx="3314700" cy="1460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GOLD, NAT Doc 006/007</a:t>
            </a:r>
          </a:p>
          <a:p>
            <a:pPr eaLnBrk="1" hangingPunct="1">
              <a:buFontTx/>
              <a:buChar char="•"/>
            </a:pPr>
            <a:r>
              <a:rPr lang="en-US" sz="1200">
                <a:latin typeface="Arial" pitchFamily="34" charset="0"/>
                <a:ea typeface="ＭＳ Ｐゴシック" pitchFamily="34" charset="-128"/>
              </a:rPr>
              <a:t>	ADS-C conformance monitoring</a:t>
            </a:r>
          </a:p>
          <a:p>
            <a:pPr eaLnBrk="1" hangingPunct="1">
              <a:buFontTx/>
              <a:buChar char="•"/>
            </a:pPr>
            <a:r>
              <a:rPr lang="en-US" sz="1200">
                <a:latin typeface="Arial" pitchFamily="34" charset="0"/>
                <a:ea typeface="ＭＳ Ｐゴシック" pitchFamily="34" charset="-128"/>
              </a:rPr>
              <a:t>	Procedures for reroutes, non-normal operations</a:t>
            </a:r>
          </a:p>
          <a:p>
            <a:pPr eaLnBrk="1" hangingPunct="1">
              <a:buFontTx/>
              <a:buChar char="•"/>
            </a:pPr>
            <a:r>
              <a:rPr lang="en-US" sz="1200">
                <a:latin typeface="Arial" pitchFamily="34" charset="0"/>
                <a:ea typeface="ＭＳ Ｐゴシック" pitchFamily="34" charset="-128"/>
              </a:rPr>
              <a:t>	Flight plan indicators for specifications</a:t>
            </a:r>
          </a:p>
          <a:p>
            <a:pPr eaLnBrk="1" hangingPunct="1">
              <a:buFontTx/>
              <a:buChar char="•"/>
            </a:pPr>
            <a:r>
              <a:rPr lang="en-US" sz="1200">
                <a:latin typeface="Arial" pitchFamily="34" charset="0"/>
                <a:ea typeface="ＭＳ Ｐゴシック" pitchFamily="34" charset="-128"/>
              </a:rPr>
              <a:t>	Operator/aircraft approval guidance update</a:t>
            </a:r>
          </a:p>
          <a:p>
            <a:pPr eaLnBrk="1" hangingPunct="1">
              <a:buFontTx/>
              <a:buChar char="•"/>
            </a:pPr>
            <a:r>
              <a:rPr lang="en-US" sz="1200">
                <a:latin typeface="Arial" pitchFamily="34" charset="0"/>
                <a:ea typeface="ＭＳ Ｐゴシック" pitchFamily="34" charset="-128"/>
              </a:rPr>
              <a:t>	Technical/monitoring update</a:t>
            </a:r>
          </a:p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Guidance on operational approval</a:t>
            </a:r>
          </a:p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Draft PfA NAT Doc 7030 - RLongSM, RLatSM</a:t>
            </a:r>
          </a:p>
        </p:txBody>
      </p:sp>
      <p:sp>
        <p:nvSpPr>
          <p:cNvPr id="1769535" name="Text Box 195"/>
          <p:cNvSpPr txBox="1">
            <a:spLocks noChangeArrowheads="1"/>
          </p:cNvSpPr>
          <p:nvPr/>
        </p:nvSpPr>
        <p:spPr bwMode="auto">
          <a:xfrm>
            <a:off x="1943100" y="995363"/>
            <a:ext cx="18224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Proposed PANS/ATM &amp; Draft GOLD Amendment</a:t>
            </a:r>
          </a:p>
        </p:txBody>
      </p:sp>
      <p:sp>
        <p:nvSpPr>
          <p:cNvPr id="1769536" name="Text Box 202"/>
          <p:cNvSpPr txBox="1">
            <a:spLocks noChangeArrowheads="1"/>
          </p:cNvSpPr>
          <p:nvPr/>
        </p:nvSpPr>
        <p:spPr bwMode="auto">
          <a:xfrm>
            <a:off x="1962150" y="4248150"/>
            <a:ext cx="14859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GOLD performance monitoring</a:t>
            </a:r>
          </a:p>
        </p:txBody>
      </p:sp>
      <p:sp>
        <p:nvSpPr>
          <p:cNvPr id="1769537" name="Text Box 203"/>
          <p:cNvSpPr txBox="1">
            <a:spLocks noChangeArrowheads="1"/>
          </p:cNvSpPr>
          <p:nvPr/>
        </p:nvSpPr>
        <p:spPr bwMode="auto">
          <a:xfrm>
            <a:off x="1085850" y="5192713"/>
            <a:ext cx="3143250" cy="547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0"/>
              </a:spcBef>
              <a:tabLst>
                <a:tab pos="112713" algn="l"/>
                <a:tab pos="1544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tabLst>
                <a:tab pos="112713" algn="l"/>
                <a:tab pos="1544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tabLst>
                <a:tab pos="112713" algn="l"/>
                <a:tab pos="1544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tabLst>
                <a:tab pos="112713" algn="l"/>
                <a:tab pos="1544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tabLst>
                <a:tab pos="112713" algn="l"/>
                <a:tab pos="1544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1544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1544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1544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  <a:tab pos="1544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New York – &lt; 2010	Gander – 1Q/2011</a:t>
            </a:r>
          </a:p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Shanwick – 4Q/2010	Santa Maria – 2Q/2011</a:t>
            </a:r>
          </a:p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		Reykjavik –3Q/2011</a:t>
            </a:r>
          </a:p>
        </p:txBody>
      </p:sp>
      <p:sp>
        <p:nvSpPr>
          <p:cNvPr id="1769538" name="Text Box 204"/>
          <p:cNvSpPr txBox="1">
            <a:spLocks noChangeArrowheads="1"/>
          </p:cNvSpPr>
          <p:nvPr/>
        </p:nvSpPr>
        <p:spPr bwMode="auto">
          <a:xfrm>
            <a:off x="5753100" y="5178425"/>
            <a:ext cx="13716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Shannon –1Q/2013</a:t>
            </a:r>
          </a:p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Bodo – TBD</a:t>
            </a:r>
          </a:p>
        </p:txBody>
      </p:sp>
      <p:sp>
        <p:nvSpPr>
          <p:cNvPr id="1769539" name="AutoShape 208"/>
          <p:cNvSpPr>
            <a:spLocks noChangeArrowheads="1"/>
          </p:cNvSpPr>
          <p:nvPr/>
        </p:nvSpPr>
        <p:spPr bwMode="auto">
          <a:xfrm>
            <a:off x="5943600" y="6172200"/>
            <a:ext cx="228600" cy="342900"/>
          </a:xfrm>
          <a:prstGeom prst="diamond">
            <a:avLst/>
          </a:prstGeom>
          <a:solidFill>
            <a:srgbClr val="00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69540" name="AutoShape 213"/>
          <p:cNvSpPr>
            <a:spLocks noChangeArrowheads="1"/>
          </p:cNvSpPr>
          <p:nvPr/>
        </p:nvSpPr>
        <p:spPr bwMode="auto">
          <a:xfrm>
            <a:off x="0" y="1165225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69541" name="AutoShape 214"/>
          <p:cNvSpPr>
            <a:spLocks noChangeArrowheads="1"/>
          </p:cNvSpPr>
          <p:nvPr/>
        </p:nvSpPr>
        <p:spPr bwMode="auto">
          <a:xfrm>
            <a:off x="190500" y="1165225"/>
            <a:ext cx="266700" cy="228600"/>
          </a:xfrm>
          <a:prstGeom prst="hexagon">
            <a:avLst>
              <a:gd name="adj" fmla="val 29167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6</a:t>
            </a:r>
          </a:p>
        </p:txBody>
      </p:sp>
      <p:sp>
        <p:nvSpPr>
          <p:cNvPr id="1769542" name="Text Box 215"/>
          <p:cNvSpPr txBox="1">
            <a:spLocks noChangeArrowheads="1"/>
          </p:cNvSpPr>
          <p:nvPr/>
        </p:nvSpPr>
        <p:spPr bwMode="auto">
          <a:xfrm>
            <a:off x="49213" y="938213"/>
            <a:ext cx="118268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GOLD Jun 2010</a:t>
            </a:r>
          </a:p>
        </p:txBody>
      </p:sp>
      <p:sp>
        <p:nvSpPr>
          <p:cNvPr id="1769543" name="AutoShape 221"/>
          <p:cNvSpPr>
            <a:spLocks noChangeArrowheads="1"/>
          </p:cNvSpPr>
          <p:nvPr/>
        </p:nvSpPr>
        <p:spPr bwMode="auto">
          <a:xfrm>
            <a:off x="2514600" y="4686300"/>
            <a:ext cx="381000" cy="228600"/>
          </a:xfrm>
          <a:prstGeom prst="hexagon">
            <a:avLst>
              <a:gd name="adj" fmla="val 33333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12</a:t>
            </a:r>
          </a:p>
        </p:txBody>
      </p:sp>
      <p:sp>
        <p:nvSpPr>
          <p:cNvPr id="1769544" name="AutoShape 222"/>
          <p:cNvSpPr>
            <a:spLocks noChangeArrowheads="1"/>
          </p:cNvSpPr>
          <p:nvPr/>
        </p:nvSpPr>
        <p:spPr bwMode="auto">
          <a:xfrm>
            <a:off x="5861050" y="4676775"/>
            <a:ext cx="381000" cy="228600"/>
          </a:xfrm>
          <a:prstGeom prst="hexagon">
            <a:avLst>
              <a:gd name="adj" fmla="val 33333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12</a:t>
            </a:r>
          </a:p>
        </p:txBody>
      </p:sp>
      <p:sp>
        <p:nvSpPr>
          <p:cNvPr id="1769545" name="AutoShape 197"/>
          <p:cNvSpPr>
            <a:spLocks noChangeArrowheads="1"/>
          </p:cNvSpPr>
          <p:nvPr/>
        </p:nvSpPr>
        <p:spPr bwMode="auto">
          <a:xfrm>
            <a:off x="7050088" y="4686300"/>
            <a:ext cx="690562" cy="239713"/>
          </a:xfrm>
          <a:prstGeom prst="hexagon">
            <a:avLst>
              <a:gd name="adj" fmla="val 32542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11, 16</a:t>
            </a:r>
          </a:p>
        </p:txBody>
      </p:sp>
      <p:sp>
        <p:nvSpPr>
          <p:cNvPr id="1769546" name="AutoShape 223"/>
          <p:cNvSpPr>
            <a:spLocks noChangeArrowheads="1"/>
          </p:cNvSpPr>
          <p:nvPr/>
        </p:nvSpPr>
        <p:spPr bwMode="auto">
          <a:xfrm>
            <a:off x="0" y="4419600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69547" name="AutoShape 224"/>
          <p:cNvSpPr>
            <a:spLocks noChangeArrowheads="1"/>
          </p:cNvSpPr>
          <p:nvPr/>
        </p:nvSpPr>
        <p:spPr bwMode="auto">
          <a:xfrm>
            <a:off x="76200" y="4419600"/>
            <a:ext cx="381000" cy="228600"/>
          </a:xfrm>
          <a:prstGeom prst="hexagon">
            <a:avLst>
              <a:gd name="adj" fmla="val 33333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12</a:t>
            </a:r>
          </a:p>
        </p:txBody>
      </p:sp>
      <p:sp>
        <p:nvSpPr>
          <p:cNvPr id="1769548" name="Text Box 225"/>
          <p:cNvSpPr txBox="1">
            <a:spLocks noChangeArrowheads="1"/>
          </p:cNvSpPr>
          <p:nvPr/>
        </p:nvSpPr>
        <p:spPr bwMode="auto">
          <a:xfrm>
            <a:off x="50800" y="4000500"/>
            <a:ext cx="6858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DLMA Jun 2009</a:t>
            </a:r>
          </a:p>
        </p:txBody>
      </p:sp>
      <p:sp>
        <p:nvSpPr>
          <p:cNvPr id="1769549" name="Text Box 226"/>
          <p:cNvSpPr txBox="1">
            <a:spLocks noChangeArrowheads="1"/>
          </p:cNvSpPr>
          <p:nvPr/>
        </p:nvSpPr>
        <p:spPr bwMode="auto">
          <a:xfrm>
            <a:off x="53975" y="1808163"/>
            <a:ext cx="828675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Plan Draft</a:t>
            </a:r>
            <a:br>
              <a:rPr lang="en-US" sz="1200" b="1">
                <a:latin typeface="Arial" pitchFamily="34" charset="0"/>
                <a:ea typeface="ＭＳ Ｐゴシック" pitchFamily="34" charset="-128"/>
              </a:rPr>
            </a:br>
            <a:r>
              <a:rPr lang="en-US" sz="1200" b="1">
                <a:latin typeface="Arial" pitchFamily="34" charset="0"/>
                <a:ea typeface="ＭＳ Ｐゴシック" pitchFamily="34" charset="-128"/>
              </a:rPr>
              <a:t>Jun 2008</a:t>
            </a:r>
          </a:p>
        </p:txBody>
      </p:sp>
      <p:sp>
        <p:nvSpPr>
          <p:cNvPr id="1769550" name="Text Box 137"/>
          <p:cNvSpPr txBox="1">
            <a:spLocks noChangeArrowheads="1"/>
          </p:cNvSpPr>
          <p:nvPr/>
        </p:nvSpPr>
        <p:spPr bwMode="auto">
          <a:xfrm>
            <a:off x="1189038" y="5772150"/>
            <a:ext cx="5826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NAT SPG/47</a:t>
            </a:r>
          </a:p>
        </p:txBody>
      </p:sp>
      <p:sp>
        <p:nvSpPr>
          <p:cNvPr id="1769551" name="Text Box 190"/>
          <p:cNvSpPr txBox="1">
            <a:spLocks noChangeArrowheads="1"/>
          </p:cNvSpPr>
          <p:nvPr/>
        </p:nvSpPr>
        <p:spPr bwMode="auto">
          <a:xfrm>
            <a:off x="3990975" y="5772150"/>
            <a:ext cx="582613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NAT SPG/48</a:t>
            </a:r>
          </a:p>
        </p:txBody>
      </p:sp>
      <p:sp>
        <p:nvSpPr>
          <p:cNvPr id="1769552" name="Text Box 191"/>
          <p:cNvSpPr txBox="1">
            <a:spLocks noChangeArrowheads="1"/>
          </p:cNvSpPr>
          <p:nvPr/>
        </p:nvSpPr>
        <p:spPr bwMode="auto">
          <a:xfrm>
            <a:off x="6684963" y="5772150"/>
            <a:ext cx="5826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NAT SPG/49</a:t>
            </a:r>
          </a:p>
        </p:txBody>
      </p:sp>
      <p:sp>
        <p:nvSpPr>
          <p:cNvPr id="1769553" name="Text Box 207"/>
          <p:cNvSpPr txBox="1">
            <a:spLocks noChangeArrowheads="1"/>
          </p:cNvSpPr>
          <p:nvPr/>
        </p:nvSpPr>
        <p:spPr bwMode="auto">
          <a:xfrm>
            <a:off x="428625" y="5772150"/>
            <a:ext cx="7429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RLongSM Trial</a:t>
            </a:r>
          </a:p>
        </p:txBody>
      </p:sp>
      <p:sp>
        <p:nvSpPr>
          <p:cNvPr id="1769554" name="Text Box 209"/>
          <p:cNvSpPr txBox="1">
            <a:spLocks noChangeArrowheads="1"/>
          </p:cNvSpPr>
          <p:nvPr/>
        </p:nvSpPr>
        <p:spPr bwMode="auto">
          <a:xfrm>
            <a:off x="5715000" y="5772150"/>
            <a:ext cx="74295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Data Link Mandate</a:t>
            </a:r>
          </a:p>
        </p:txBody>
      </p:sp>
      <p:cxnSp>
        <p:nvCxnSpPr>
          <p:cNvPr id="1769555" name="AutoShape 227"/>
          <p:cNvCxnSpPr>
            <a:cxnSpLocks noChangeShapeType="1"/>
            <a:stCxn id="1769564" idx="2"/>
            <a:endCxn id="1769556" idx="0"/>
          </p:cNvCxnSpPr>
          <p:nvPr/>
        </p:nvCxnSpPr>
        <p:spPr bwMode="auto">
          <a:xfrm>
            <a:off x="7591425" y="3327400"/>
            <a:ext cx="66675" cy="920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69556" name="Text Box 198"/>
          <p:cNvSpPr txBox="1">
            <a:spLocks noChangeArrowheads="1"/>
          </p:cNvSpPr>
          <p:nvPr/>
        </p:nvSpPr>
        <p:spPr bwMode="auto">
          <a:xfrm>
            <a:off x="7200900" y="4248150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State AIPs &amp; other docs</a:t>
            </a:r>
          </a:p>
        </p:txBody>
      </p:sp>
      <p:sp>
        <p:nvSpPr>
          <p:cNvPr id="1769557" name="AutoShape 228"/>
          <p:cNvSpPr>
            <a:spLocks noChangeArrowheads="1"/>
          </p:cNvSpPr>
          <p:nvPr/>
        </p:nvSpPr>
        <p:spPr bwMode="auto">
          <a:xfrm>
            <a:off x="2324100" y="1441450"/>
            <a:ext cx="419100" cy="228600"/>
          </a:xfrm>
          <a:prstGeom prst="hexagon">
            <a:avLst>
              <a:gd name="adj" fmla="val 24012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6, 9</a:t>
            </a:r>
          </a:p>
        </p:txBody>
      </p:sp>
      <p:sp>
        <p:nvSpPr>
          <p:cNvPr id="1769558" name="Text Box 188"/>
          <p:cNvSpPr txBox="1">
            <a:spLocks noChangeArrowheads="1"/>
          </p:cNvSpPr>
          <p:nvPr/>
        </p:nvSpPr>
        <p:spPr bwMode="auto">
          <a:xfrm>
            <a:off x="1000125" y="1849438"/>
            <a:ext cx="758825" cy="547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Endorsed RCP/RSP Plan</a:t>
            </a:r>
          </a:p>
        </p:txBody>
      </p:sp>
      <p:sp>
        <p:nvSpPr>
          <p:cNvPr id="1769559" name="Text Box 218"/>
          <p:cNvSpPr txBox="1">
            <a:spLocks noChangeArrowheads="1"/>
          </p:cNvSpPr>
          <p:nvPr/>
        </p:nvSpPr>
        <p:spPr bwMode="auto">
          <a:xfrm>
            <a:off x="3246438" y="1849438"/>
            <a:ext cx="2171700" cy="547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Proposed GOLD Amendment</a:t>
            </a:r>
          </a:p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NAT Doc 006/007</a:t>
            </a:r>
          </a:p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Draft PfA NAT Doc 7030</a:t>
            </a:r>
          </a:p>
        </p:txBody>
      </p:sp>
      <p:sp>
        <p:nvSpPr>
          <p:cNvPr id="1769560" name="Text Box 235"/>
          <p:cNvSpPr txBox="1">
            <a:spLocks noChangeArrowheads="1"/>
          </p:cNvSpPr>
          <p:nvPr/>
        </p:nvSpPr>
        <p:spPr bwMode="auto">
          <a:xfrm>
            <a:off x="5075238" y="5772150"/>
            <a:ext cx="5826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12</a:t>
            </a:r>
            <a:r>
              <a:rPr lang="en-US" sz="1200" b="1" baseline="30000">
                <a:latin typeface="Arial" pitchFamily="34" charset="0"/>
                <a:ea typeface="ＭＳ Ｐゴシック" pitchFamily="34" charset="-128"/>
              </a:rPr>
              <a:t>th</a:t>
            </a:r>
            <a:r>
              <a:rPr lang="en-US" sz="1200" b="1">
                <a:latin typeface="Arial" pitchFamily="34" charset="0"/>
                <a:ea typeface="ＭＳ Ｐゴシック" pitchFamily="34" charset="-128"/>
              </a:rPr>
              <a:t> ANC</a:t>
            </a:r>
          </a:p>
        </p:txBody>
      </p:sp>
      <p:sp>
        <p:nvSpPr>
          <p:cNvPr id="1769561" name="AutoShape 236"/>
          <p:cNvSpPr>
            <a:spLocks noChangeArrowheads="1"/>
          </p:cNvSpPr>
          <p:nvPr/>
        </p:nvSpPr>
        <p:spPr bwMode="auto">
          <a:xfrm>
            <a:off x="5257800" y="6172200"/>
            <a:ext cx="228600" cy="342900"/>
          </a:xfrm>
          <a:prstGeom prst="diamond">
            <a:avLst/>
          </a:prstGeom>
          <a:solidFill>
            <a:srgbClr val="96969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69562" name="Text Box 237"/>
          <p:cNvSpPr txBox="1">
            <a:spLocks noChangeArrowheads="1"/>
          </p:cNvSpPr>
          <p:nvPr/>
        </p:nvSpPr>
        <p:spPr bwMode="auto">
          <a:xfrm>
            <a:off x="5483225" y="1003300"/>
            <a:ext cx="18542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Proposed  PANS/ATM &amp; GOLD Amendment</a:t>
            </a:r>
          </a:p>
        </p:txBody>
      </p:sp>
      <p:sp>
        <p:nvSpPr>
          <p:cNvPr id="1769563" name="AutoShape 239"/>
          <p:cNvSpPr>
            <a:spLocks noChangeArrowheads="1"/>
          </p:cNvSpPr>
          <p:nvPr/>
        </p:nvSpPr>
        <p:spPr bwMode="auto">
          <a:xfrm>
            <a:off x="6105525" y="1441450"/>
            <a:ext cx="419100" cy="228600"/>
          </a:xfrm>
          <a:prstGeom prst="hexagon">
            <a:avLst>
              <a:gd name="adj" fmla="val 24012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6, 9</a:t>
            </a:r>
          </a:p>
        </p:txBody>
      </p:sp>
      <p:sp>
        <p:nvSpPr>
          <p:cNvPr id="1769564" name="Text Box 240"/>
          <p:cNvSpPr txBox="1">
            <a:spLocks noChangeArrowheads="1"/>
          </p:cNvSpPr>
          <p:nvPr/>
        </p:nvSpPr>
        <p:spPr bwMode="auto">
          <a:xfrm>
            <a:off x="6610350" y="2779713"/>
            <a:ext cx="1962150" cy="547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271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>
                <a:latin typeface="Arial" pitchFamily="34" charset="0"/>
                <a:ea typeface="ＭＳ Ｐゴシック" pitchFamily="34" charset="-128"/>
              </a:rPr>
              <a:t>NAT SPG/49</a:t>
            </a:r>
          </a:p>
          <a:p>
            <a:pPr eaLnBrk="1" hangingPunct="1">
              <a:buFontTx/>
              <a:buChar char="•"/>
            </a:pPr>
            <a:r>
              <a:rPr lang="en-US" sz="1200">
                <a:latin typeface="Arial" pitchFamily="34" charset="0"/>
                <a:ea typeface="ＭＳ Ｐゴシック" pitchFamily="34" charset="-128"/>
              </a:rPr>
              <a:t>	Adopt GOLD Amendment </a:t>
            </a:r>
          </a:p>
          <a:p>
            <a:pPr eaLnBrk="1" hangingPunct="1">
              <a:buFontTx/>
              <a:buChar char="•"/>
            </a:pPr>
            <a:r>
              <a:rPr lang="en-US" sz="1200">
                <a:latin typeface="Arial" pitchFamily="34" charset="0"/>
                <a:ea typeface="ＭＳ Ｐゴシック" pitchFamily="34" charset="-128"/>
              </a:rPr>
              <a:t>	Process PfA</a:t>
            </a:r>
          </a:p>
        </p:txBody>
      </p:sp>
      <p:sp>
        <p:nvSpPr>
          <p:cNvPr id="1769565" name="AutoShape 241"/>
          <p:cNvSpPr>
            <a:spLocks noChangeArrowheads="1"/>
          </p:cNvSpPr>
          <p:nvPr/>
        </p:nvSpPr>
        <p:spPr bwMode="auto">
          <a:xfrm>
            <a:off x="3429000" y="6172200"/>
            <a:ext cx="228600" cy="342900"/>
          </a:xfrm>
          <a:prstGeom prst="diamond">
            <a:avLst/>
          </a:prstGeom>
          <a:solidFill>
            <a:srgbClr val="96969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69566" name="Text Box 242"/>
          <p:cNvSpPr txBox="1">
            <a:spLocks noChangeArrowheads="1"/>
          </p:cNvSpPr>
          <p:nvPr/>
        </p:nvSpPr>
        <p:spPr bwMode="auto">
          <a:xfrm>
            <a:off x="3114675" y="5954713"/>
            <a:ext cx="685800" cy="182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OPLINKP</a:t>
            </a:r>
          </a:p>
        </p:txBody>
      </p:sp>
      <p:sp>
        <p:nvSpPr>
          <p:cNvPr id="1769567" name="AutoShape 244"/>
          <p:cNvSpPr>
            <a:spLocks noChangeArrowheads="1"/>
          </p:cNvSpPr>
          <p:nvPr/>
        </p:nvSpPr>
        <p:spPr bwMode="auto">
          <a:xfrm>
            <a:off x="2286000" y="6172200"/>
            <a:ext cx="228600" cy="342900"/>
          </a:xfrm>
          <a:prstGeom prst="diamond">
            <a:avLst/>
          </a:prstGeom>
          <a:solidFill>
            <a:srgbClr val="96969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69568" name="Text Box 245"/>
          <p:cNvSpPr txBox="1">
            <a:spLocks noChangeArrowheads="1"/>
          </p:cNvSpPr>
          <p:nvPr/>
        </p:nvSpPr>
        <p:spPr bwMode="auto">
          <a:xfrm>
            <a:off x="2057400" y="5943600"/>
            <a:ext cx="685800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OPLINKP</a:t>
            </a:r>
          </a:p>
        </p:txBody>
      </p:sp>
      <p:sp>
        <p:nvSpPr>
          <p:cNvPr id="1769569" name="AutoShape 183"/>
          <p:cNvSpPr>
            <a:spLocks noChangeArrowheads="1"/>
          </p:cNvSpPr>
          <p:nvPr/>
        </p:nvSpPr>
        <p:spPr bwMode="auto">
          <a:xfrm>
            <a:off x="8305800" y="2422525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69570" name="AutoShape 184"/>
          <p:cNvSpPr>
            <a:spLocks noChangeArrowheads="1"/>
          </p:cNvSpPr>
          <p:nvPr/>
        </p:nvSpPr>
        <p:spPr bwMode="auto">
          <a:xfrm>
            <a:off x="0" y="2355850"/>
            <a:ext cx="8534400" cy="457200"/>
          </a:xfrm>
          <a:prstGeom prst="rightArrow">
            <a:avLst>
              <a:gd name="adj1" fmla="val 64843"/>
              <a:gd name="adj2" fmla="val 131963"/>
            </a:avLst>
          </a:prstGeom>
          <a:gradFill rotWithShape="1">
            <a:gsLst>
              <a:gs pos="0">
                <a:srgbClr val="FFFF00"/>
              </a:gs>
              <a:gs pos="100000">
                <a:srgbClr val="B9FA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0" tIns="0" rIns="0" bIns="0" anchor="ctr"/>
          <a:lstStyle/>
          <a:p>
            <a:pPr algn="r"/>
            <a:r>
              <a:rPr lang="en-US" sz="1400" b="1">
                <a:ea typeface="ＭＳ Ｐゴシック" pitchFamily="34" charset="-128"/>
              </a:rPr>
              <a:t>NAT Groups</a:t>
            </a:r>
          </a:p>
        </p:txBody>
      </p:sp>
      <p:sp>
        <p:nvSpPr>
          <p:cNvPr id="1769571" name="AutoShape 187"/>
          <p:cNvSpPr>
            <a:spLocks noChangeArrowheads="1"/>
          </p:cNvSpPr>
          <p:nvPr/>
        </p:nvSpPr>
        <p:spPr bwMode="auto">
          <a:xfrm>
            <a:off x="952500" y="2470150"/>
            <a:ext cx="800100" cy="228600"/>
          </a:xfrm>
          <a:prstGeom prst="hexagon">
            <a:avLst>
              <a:gd name="adj" fmla="val 29977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1, 2, 3</a:t>
            </a:r>
          </a:p>
        </p:txBody>
      </p:sp>
      <p:sp>
        <p:nvSpPr>
          <p:cNvPr id="1769572" name="AutoShape 192"/>
          <p:cNvSpPr>
            <a:spLocks noChangeArrowheads="1"/>
          </p:cNvSpPr>
          <p:nvPr/>
        </p:nvSpPr>
        <p:spPr bwMode="auto">
          <a:xfrm>
            <a:off x="3592513" y="2468563"/>
            <a:ext cx="1900237" cy="236537"/>
          </a:xfrm>
          <a:prstGeom prst="hexagon">
            <a:avLst>
              <a:gd name="adj" fmla="val 25216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5, 6, 7, 8, 9, 14, 15</a:t>
            </a:r>
          </a:p>
        </p:txBody>
      </p:sp>
      <p:sp>
        <p:nvSpPr>
          <p:cNvPr id="1769573" name="AutoShape 196"/>
          <p:cNvSpPr>
            <a:spLocks noChangeArrowheads="1"/>
          </p:cNvSpPr>
          <p:nvPr/>
        </p:nvSpPr>
        <p:spPr bwMode="auto">
          <a:xfrm>
            <a:off x="5494338" y="2459038"/>
            <a:ext cx="344487" cy="269875"/>
          </a:xfrm>
          <a:prstGeom prst="hexagon">
            <a:avLst>
              <a:gd name="adj" fmla="val 31912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10</a:t>
            </a:r>
          </a:p>
        </p:txBody>
      </p:sp>
      <p:sp>
        <p:nvSpPr>
          <p:cNvPr id="1769574" name="AutoShape 216"/>
          <p:cNvSpPr>
            <a:spLocks noChangeArrowheads="1"/>
          </p:cNvSpPr>
          <p:nvPr/>
        </p:nvSpPr>
        <p:spPr bwMode="auto">
          <a:xfrm>
            <a:off x="0" y="2193925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69575" name="AutoShape 217"/>
          <p:cNvSpPr>
            <a:spLocks noChangeArrowheads="1"/>
          </p:cNvSpPr>
          <p:nvPr/>
        </p:nvSpPr>
        <p:spPr bwMode="auto">
          <a:xfrm>
            <a:off x="190500" y="2193925"/>
            <a:ext cx="266700" cy="228600"/>
          </a:xfrm>
          <a:prstGeom prst="hexagon">
            <a:avLst>
              <a:gd name="adj" fmla="val 29167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1</a:t>
            </a:r>
          </a:p>
        </p:txBody>
      </p:sp>
      <p:sp>
        <p:nvSpPr>
          <p:cNvPr id="1769576" name="AutoShape 231"/>
          <p:cNvSpPr>
            <a:spLocks noChangeArrowheads="1"/>
          </p:cNvSpPr>
          <p:nvPr/>
        </p:nvSpPr>
        <p:spPr bwMode="auto">
          <a:xfrm>
            <a:off x="6242050" y="2468563"/>
            <a:ext cx="576263" cy="230187"/>
          </a:xfrm>
          <a:prstGeom prst="hexagon">
            <a:avLst>
              <a:gd name="adj" fmla="val 34480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6, 10</a:t>
            </a:r>
          </a:p>
        </p:txBody>
      </p:sp>
      <p:sp>
        <p:nvSpPr>
          <p:cNvPr id="1769577" name="Text Box 232"/>
          <p:cNvSpPr txBox="1">
            <a:spLocks noChangeArrowheads="1"/>
          </p:cNvSpPr>
          <p:nvPr/>
        </p:nvSpPr>
        <p:spPr bwMode="auto">
          <a:xfrm>
            <a:off x="6221413" y="2024063"/>
            <a:ext cx="143668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GOLD Amendment</a:t>
            </a:r>
          </a:p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PfA NAT Doc 7030</a:t>
            </a:r>
          </a:p>
        </p:txBody>
      </p:sp>
      <p:sp>
        <p:nvSpPr>
          <p:cNvPr id="1769578" name="AutoShape 220"/>
          <p:cNvSpPr>
            <a:spLocks noChangeArrowheads="1"/>
          </p:cNvSpPr>
          <p:nvPr/>
        </p:nvSpPr>
        <p:spPr bwMode="auto">
          <a:xfrm>
            <a:off x="2628900" y="4876800"/>
            <a:ext cx="6286500" cy="342900"/>
          </a:xfrm>
          <a:prstGeom prst="rightArrow">
            <a:avLst>
              <a:gd name="adj1" fmla="val 57407"/>
              <a:gd name="adj2" fmla="val 133596"/>
            </a:avLst>
          </a:prstGeom>
          <a:gradFill rotWithShape="1">
            <a:gsLst>
              <a:gs pos="0">
                <a:schemeClr val="folHlink"/>
              </a:gs>
              <a:gs pos="100000">
                <a:srgbClr val="0066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4, 13, 17</a:t>
            </a:r>
          </a:p>
        </p:txBody>
      </p:sp>
      <p:cxnSp>
        <p:nvCxnSpPr>
          <p:cNvPr id="1769579" name="AutoShape 247"/>
          <p:cNvCxnSpPr>
            <a:cxnSpLocks noChangeShapeType="1"/>
            <a:stCxn id="1769558" idx="3"/>
            <a:endCxn id="1769557" idx="2"/>
          </p:cNvCxnSpPr>
          <p:nvPr/>
        </p:nvCxnSpPr>
        <p:spPr bwMode="auto">
          <a:xfrm flipV="1">
            <a:off x="1758950" y="1670050"/>
            <a:ext cx="774700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9580" name="AutoShape 248"/>
          <p:cNvCxnSpPr>
            <a:cxnSpLocks noChangeShapeType="1"/>
            <a:stCxn id="1769557" idx="2"/>
            <a:endCxn id="1769559" idx="1"/>
          </p:cNvCxnSpPr>
          <p:nvPr/>
        </p:nvCxnSpPr>
        <p:spPr bwMode="auto">
          <a:xfrm>
            <a:off x="2533650" y="1670050"/>
            <a:ext cx="712788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9581" name="AutoShape 249"/>
          <p:cNvCxnSpPr>
            <a:cxnSpLocks noChangeShapeType="1"/>
            <a:stCxn id="1769559" idx="3"/>
            <a:endCxn id="1769563" idx="2"/>
          </p:cNvCxnSpPr>
          <p:nvPr/>
        </p:nvCxnSpPr>
        <p:spPr bwMode="auto">
          <a:xfrm flipV="1">
            <a:off x="5418138" y="1670050"/>
            <a:ext cx="896937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9582" name="AutoShape 250"/>
          <p:cNvCxnSpPr>
            <a:cxnSpLocks noChangeShapeType="1"/>
            <a:stCxn id="1769563" idx="2"/>
            <a:endCxn id="1769577" idx="0"/>
          </p:cNvCxnSpPr>
          <p:nvPr/>
        </p:nvCxnSpPr>
        <p:spPr bwMode="auto">
          <a:xfrm>
            <a:off x="6315075" y="1670050"/>
            <a:ext cx="625475" cy="354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9583" name="AutoShape 251"/>
          <p:cNvCxnSpPr>
            <a:cxnSpLocks noChangeShapeType="1"/>
            <a:stCxn id="1769497" idx="2"/>
            <a:endCxn id="1769536" idx="0"/>
          </p:cNvCxnSpPr>
          <p:nvPr/>
        </p:nvCxnSpPr>
        <p:spPr bwMode="auto">
          <a:xfrm>
            <a:off x="1876425" y="3317875"/>
            <a:ext cx="828675" cy="930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69584" name="AutoShape 196"/>
          <p:cNvSpPr>
            <a:spLocks noChangeArrowheads="1"/>
          </p:cNvSpPr>
          <p:nvPr/>
        </p:nvSpPr>
        <p:spPr bwMode="auto">
          <a:xfrm>
            <a:off x="5218113" y="4678363"/>
            <a:ext cx="266700" cy="228600"/>
          </a:xfrm>
          <a:prstGeom prst="hexagon">
            <a:avLst>
              <a:gd name="adj" fmla="val 29167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4</a:t>
            </a:r>
          </a:p>
        </p:txBody>
      </p:sp>
      <p:sp>
        <p:nvSpPr>
          <p:cNvPr id="1769585" name="Text Box 202"/>
          <p:cNvSpPr txBox="1">
            <a:spLocks noChangeArrowheads="1"/>
          </p:cNvSpPr>
          <p:nvPr/>
        </p:nvSpPr>
        <p:spPr bwMode="auto">
          <a:xfrm>
            <a:off x="4745038" y="4254500"/>
            <a:ext cx="909637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RCP/RSP Workshops</a:t>
            </a:r>
          </a:p>
        </p:txBody>
      </p:sp>
      <p:sp>
        <p:nvSpPr>
          <p:cNvPr id="1769586" name="Rectangle 114"/>
          <p:cNvSpPr>
            <a:spLocks noGrp="1" noChangeArrowheads="1"/>
          </p:cNvSpPr>
          <p:nvPr>
            <p:ph type="title"/>
          </p:nvPr>
        </p:nvSpPr>
        <p:spPr>
          <a:xfrm>
            <a:off x="250825" y="223838"/>
            <a:ext cx="8756650" cy="847725"/>
          </a:xfrm>
        </p:spPr>
        <p:txBody>
          <a:bodyPr/>
          <a:lstStyle/>
          <a:p>
            <a:r>
              <a:rPr lang="en-US" sz="3200"/>
              <a:t>NAT PBCS implementation schedule (1 of 2)</a:t>
            </a:r>
          </a:p>
        </p:txBody>
      </p:sp>
      <p:sp>
        <p:nvSpPr>
          <p:cNvPr id="1769587" name="Rectangle 115"/>
          <p:cNvSpPr>
            <a:spLocks noChangeArrowheads="1"/>
          </p:cNvSpPr>
          <p:nvPr/>
        </p:nvSpPr>
        <p:spPr bwMode="auto">
          <a:xfrm>
            <a:off x="0" y="893763"/>
            <a:ext cx="5321300" cy="5964237"/>
          </a:xfrm>
          <a:prstGeom prst="rect">
            <a:avLst/>
          </a:prstGeom>
          <a:solidFill>
            <a:srgbClr val="B2B2B2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04926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22" name="Group 3"/>
          <p:cNvGrpSpPr>
            <a:grpSpLocks/>
          </p:cNvGrpSpPr>
          <p:nvPr/>
        </p:nvGrpSpPr>
        <p:grpSpPr bwMode="auto">
          <a:xfrm>
            <a:off x="228600" y="1524000"/>
            <a:ext cx="8229600" cy="4876800"/>
            <a:chOff x="336" y="1056"/>
            <a:chExt cx="5184" cy="1968"/>
          </a:xfrm>
        </p:grpSpPr>
        <p:sp>
          <p:nvSpPr>
            <p:cNvPr id="1771523" name="Line 4"/>
            <p:cNvSpPr>
              <a:spLocks noChangeShapeType="1"/>
            </p:cNvSpPr>
            <p:nvPr/>
          </p:nvSpPr>
          <p:spPr bwMode="auto">
            <a:xfrm>
              <a:off x="336" y="1056"/>
              <a:ext cx="0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71524" name="Line 5"/>
            <p:cNvSpPr>
              <a:spLocks noChangeShapeType="1"/>
            </p:cNvSpPr>
            <p:nvPr/>
          </p:nvSpPr>
          <p:spPr bwMode="auto">
            <a:xfrm>
              <a:off x="5520" y="1056"/>
              <a:ext cx="0" cy="1968"/>
            </a:xfrm>
            <a:prstGeom prst="line">
              <a:avLst/>
            </a:prstGeom>
            <a:noFill/>
            <a:ln w="9525">
              <a:solidFill>
                <a:srgbClr val="1D2F6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71525" name="Line 6"/>
            <p:cNvSpPr>
              <a:spLocks noChangeShapeType="1"/>
            </p:cNvSpPr>
            <p:nvPr/>
          </p:nvSpPr>
          <p:spPr bwMode="auto">
            <a:xfrm>
              <a:off x="3792" y="1056"/>
              <a:ext cx="0" cy="1968"/>
            </a:xfrm>
            <a:prstGeom prst="line">
              <a:avLst/>
            </a:prstGeom>
            <a:noFill/>
            <a:ln w="9525">
              <a:solidFill>
                <a:srgbClr val="1D2F6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71526" name="Line 7"/>
            <p:cNvSpPr>
              <a:spLocks noChangeShapeType="1"/>
            </p:cNvSpPr>
            <p:nvPr/>
          </p:nvSpPr>
          <p:spPr bwMode="auto">
            <a:xfrm>
              <a:off x="2064" y="1056"/>
              <a:ext cx="0" cy="1968"/>
            </a:xfrm>
            <a:prstGeom prst="line">
              <a:avLst/>
            </a:prstGeom>
            <a:noFill/>
            <a:ln w="9525">
              <a:solidFill>
                <a:srgbClr val="1D2F6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771527" name="AutoShape 8"/>
          <p:cNvSpPr>
            <a:spLocks noChangeArrowheads="1"/>
          </p:cNvSpPr>
          <p:nvPr/>
        </p:nvSpPr>
        <p:spPr bwMode="auto">
          <a:xfrm>
            <a:off x="8343900" y="1438275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71528" name="AutoShape 10"/>
          <p:cNvSpPr>
            <a:spLocks noChangeArrowheads="1"/>
          </p:cNvSpPr>
          <p:nvPr/>
        </p:nvSpPr>
        <p:spPr bwMode="auto">
          <a:xfrm>
            <a:off x="0" y="1371600"/>
            <a:ext cx="8534400" cy="457200"/>
          </a:xfrm>
          <a:prstGeom prst="rightArrow">
            <a:avLst>
              <a:gd name="adj1" fmla="val 64843"/>
              <a:gd name="adj2" fmla="val 131963"/>
            </a:avLst>
          </a:prstGeom>
          <a:gradFill rotWithShape="1">
            <a:gsLst>
              <a:gs pos="0">
                <a:srgbClr val="FFFF00"/>
              </a:gs>
              <a:gs pos="100000">
                <a:srgbClr val="B9FA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0" tIns="0" rIns="0" bIns="0" anchor="ctr"/>
          <a:lstStyle/>
          <a:p>
            <a:pPr algn="r"/>
            <a:r>
              <a:rPr lang="en-US" sz="1400" b="1">
                <a:ea typeface="ＭＳ Ｐゴシック" pitchFamily="34" charset="-128"/>
              </a:rPr>
              <a:t>Global</a:t>
            </a:r>
          </a:p>
        </p:txBody>
      </p:sp>
      <p:sp>
        <p:nvSpPr>
          <p:cNvPr id="1771529" name="Line 11"/>
          <p:cNvSpPr>
            <a:spLocks noChangeShapeType="1"/>
          </p:cNvSpPr>
          <p:nvPr/>
        </p:nvSpPr>
        <p:spPr bwMode="auto">
          <a:xfrm>
            <a:off x="0" y="6172200"/>
            <a:ext cx="9144000" cy="3175"/>
          </a:xfrm>
          <a:prstGeom prst="line">
            <a:avLst/>
          </a:prstGeom>
          <a:noFill/>
          <a:ln w="28575">
            <a:solidFill>
              <a:srgbClr val="1D2F6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71530" name="Rectangle 12"/>
          <p:cNvSpPr>
            <a:spLocks noChangeArrowheads="1"/>
          </p:cNvSpPr>
          <p:nvPr/>
        </p:nvSpPr>
        <p:spPr bwMode="auto">
          <a:xfrm>
            <a:off x="228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31" name="Rectangle 13"/>
          <p:cNvSpPr>
            <a:spLocks noChangeArrowheads="1"/>
          </p:cNvSpPr>
          <p:nvPr/>
        </p:nvSpPr>
        <p:spPr bwMode="auto">
          <a:xfrm>
            <a:off x="228600" y="6515100"/>
            <a:ext cx="27432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1D2F68"/>
                </a:solidFill>
                <a:ea typeface="ＭＳ Ｐゴシック" pitchFamily="34" charset="-128"/>
              </a:rPr>
              <a:t>2014</a:t>
            </a:r>
          </a:p>
        </p:txBody>
      </p:sp>
      <p:sp>
        <p:nvSpPr>
          <p:cNvPr id="1771532" name="Rectangle 14"/>
          <p:cNvSpPr>
            <a:spLocks noChangeArrowheads="1"/>
          </p:cNvSpPr>
          <p:nvPr/>
        </p:nvSpPr>
        <p:spPr bwMode="auto">
          <a:xfrm>
            <a:off x="457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F</a:t>
            </a:r>
          </a:p>
        </p:txBody>
      </p:sp>
      <p:sp>
        <p:nvSpPr>
          <p:cNvPr id="1771533" name="Rectangle 15"/>
          <p:cNvSpPr>
            <a:spLocks noChangeArrowheads="1"/>
          </p:cNvSpPr>
          <p:nvPr/>
        </p:nvSpPr>
        <p:spPr bwMode="auto">
          <a:xfrm>
            <a:off x="685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71534" name="Rectangle 16"/>
          <p:cNvSpPr>
            <a:spLocks noChangeArrowheads="1"/>
          </p:cNvSpPr>
          <p:nvPr/>
        </p:nvSpPr>
        <p:spPr bwMode="auto">
          <a:xfrm>
            <a:off x="914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71535" name="Rectangle 17"/>
          <p:cNvSpPr>
            <a:spLocks noChangeArrowheads="1"/>
          </p:cNvSpPr>
          <p:nvPr/>
        </p:nvSpPr>
        <p:spPr bwMode="auto">
          <a:xfrm>
            <a:off x="1143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71536" name="Rectangle 18"/>
          <p:cNvSpPr>
            <a:spLocks noChangeArrowheads="1"/>
          </p:cNvSpPr>
          <p:nvPr/>
        </p:nvSpPr>
        <p:spPr bwMode="auto">
          <a:xfrm>
            <a:off x="1371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37" name="Rectangle 19"/>
          <p:cNvSpPr>
            <a:spLocks noChangeArrowheads="1"/>
          </p:cNvSpPr>
          <p:nvPr/>
        </p:nvSpPr>
        <p:spPr bwMode="auto">
          <a:xfrm>
            <a:off x="1600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38" name="Rectangle 20"/>
          <p:cNvSpPr>
            <a:spLocks noChangeArrowheads="1"/>
          </p:cNvSpPr>
          <p:nvPr/>
        </p:nvSpPr>
        <p:spPr bwMode="auto">
          <a:xfrm>
            <a:off x="1828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71539" name="Rectangle 21"/>
          <p:cNvSpPr>
            <a:spLocks noChangeArrowheads="1"/>
          </p:cNvSpPr>
          <p:nvPr/>
        </p:nvSpPr>
        <p:spPr bwMode="auto">
          <a:xfrm>
            <a:off x="2057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S</a:t>
            </a:r>
          </a:p>
        </p:txBody>
      </p:sp>
      <p:sp>
        <p:nvSpPr>
          <p:cNvPr id="1771540" name="Rectangle 22"/>
          <p:cNvSpPr>
            <a:spLocks noChangeArrowheads="1"/>
          </p:cNvSpPr>
          <p:nvPr/>
        </p:nvSpPr>
        <p:spPr bwMode="auto">
          <a:xfrm>
            <a:off x="2286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O</a:t>
            </a:r>
          </a:p>
        </p:txBody>
      </p:sp>
      <p:sp>
        <p:nvSpPr>
          <p:cNvPr id="1771541" name="Rectangle 23"/>
          <p:cNvSpPr>
            <a:spLocks noChangeArrowheads="1"/>
          </p:cNvSpPr>
          <p:nvPr/>
        </p:nvSpPr>
        <p:spPr bwMode="auto">
          <a:xfrm>
            <a:off x="2514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N</a:t>
            </a:r>
          </a:p>
        </p:txBody>
      </p:sp>
      <p:sp>
        <p:nvSpPr>
          <p:cNvPr id="1771542" name="Rectangle 24"/>
          <p:cNvSpPr>
            <a:spLocks noChangeArrowheads="1"/>
          </p:cNvSpPr>
          <p:nvPr/>
        </p:nvSpPr>
        <p:spPr bwMode="auto">
          <a:xfrm>
            <a:off x="2743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D</a:t>
            </a:r>
          </a:p>
        </p:txBody>
      </p:sp>
      <p:sp>
        <p:nvSpPr>
          <p:cNvPr id="1771543" name="Rectangle 25"/>
          <p:cNvSpPr>
            <a:spLocks noChangeArrowheads="1"/>
          </p:cNvSpPr>
          <p:nvPr/>
        </p:nvSpPr>
        <p:spPr bwMode="auto">
          <a:xfrm>
            <a:off x="0" y="65151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800">
              <a:solidFill>
                <a:srgbClr val="1D2F68"/>
              </a:solidFill>
              <a:ea typeface="ＭＳ Ｐゴシック" pitchFamily="34" charset="-128"/>
            </a:endParaRPr>
          </a:p>
        </p:txBody>
      </p:sp>
      <p:sp>
        <p:nvSpPr>
          <p:cNvPr id="1771544" name="Rectangle 26"/>
          <p:cNvSpPr>
            <a:spLocks noChangeArrowheads="1"/>
          </p:cNvSpPr>
          <p:nvPr/>
        </p:nvSpPr>
        <p:spPr bwMode="auto">
          <a:xfrm>
            <a:off x="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D</a:t>
            </a:r>
          </a:p>
        </p:txBody>
      </p:sp>
      <p:sp>
        <p:nvSpPr>
          <p:cNvPr id="1771545" name="Rectangle 28"/>
          <p:cNvSpPr>
            <a:spLocks noChangeArrowheads="1"/>
          </p:cNvSpPr>
          <p:nvPr/>
        </p:nvSpPr>
        <p:spPr bwMode="auto">
          <a:xfrm>
            <a:off x="2971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46" name="Rectangle 29"/>
          <p:cNvSpPr>
            <a:spLocks noChangeArrowheads="1"/>
          </p:cNvSpPr>
          <p:nvPr/>
        </p:nvSpPr>
        <p:spPr bwMode="auto">
          <a:xfrm>
            <a:off x="2971800" y="6515100"/>
            <a:ext cx="27432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1D2F68"/>
                </a:solidFill>
                <a:ea typeface="ＭＳ Ｐゴシック" pitchFamily="34" charset="-128"/>
              </a:rPr>
              <a:t>2015</a:t>
            </a:r>
          </a:p>
        </p:txBody>
      </p:sp>
      <p:sp>
        <p:nvSpPr>
          <p:cNvPr id="1771547" name="Rectangle 30"/>
          <p:cNvSpPr>
            <a:spLocks noChangeArrowheads="1"/>
          </p:cNvSpPr>
          <p:nvPr/>
        </p:nvSpPr>
        <p:spPr bwMode="auto">
          <a:xfrm>
            <a:off x="3200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F</a:t>
            </a:r>
          </a:p>
        </p:txBody>
      </p:sp>
      <p:sp>
        <p:nvSpPr>
          <p:cNvPr id="1771548" name="Rectangle 31"/>
          <p:cNvSpPr>
            <a:spLocks noChangeArrowheads="1"/>
          </p:cNvSpPr>
          <p:nvPr/>
        </p:nvSpPr>
        <p:spPr bwMode="auto">
          <a:xfrm>
            <a:off x="3429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71549" name="Rectangle 32"/>
          <p:cNvSpPr>
            <a:spLocks noChangeArrowheads="1"/>
          </p:cNvSpPr>
          <p:nvPr/>
        </p:nvSpPr>
        <p:spPr bwMode="auto">
          <a:xfrm>
            <a:off x="3657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71550" name="Rectangle 33"/>
          <p:cNvSpPr>
            <a:spLocks noChangeArrowheads="1"/>
          </p:cNvSpPr>
          <p:nvPr/>
        </p:nvSpPr>
        <p:spPr bwMode="auto">
          <a:xfrm>
            <a:off x="3886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71551" name="Rectangle 34"/>
          <p:cNvSpPr>
            <a:spLocks noChangeArrowheads="1"/>
          </p:cNvSpPr>
          <p:nvPr/>
        </p:nvSpPr>
        <p:spPr bwMode="auto">
          <a:xfrm>
            <a:off x="4114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52" name="Rectangle 35"/>
          <p:cNvSpPr>
            <a:spLocks noChangeArrowheads="1"/>
          </p:cNvSpPr>
          <p:nvPr/>
        </p:nvSpPr>
        <p:spPr bwMode="auto">
          <a:xfrm>
            <a:off x="4343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53" name="Rectangle 36"/>
          <p:cNvSpPr>
            <a:spLocks noChangeArrowheads="1"/>
          </p:cNvSpPr>
          <p:nvPr/>
        </p:nvSpPr>
        <p:spPr bwMode="auto">
          <a:xfrm>
            <a:off x="4572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71554" name="Rectangle 37"/>
          <p:cNvSpPr>
            <a:spLocks noChangeArrowheads="1"/>
          </p:cNvSpPr>
          <p:nvPr/>
        </p:nvSpPr>
        <p:spPr bwMode="auto">
          <a:xfrm>
            <a:off x="4800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S</a:t>
            </a:r>
          </a:p>
        </p:txBody>
      </p:sp>
      <p:sp>
        <p:nvSpPr>
          <p:cNvPr id="1771555" name="Rectangle 38"/>
          <p:cNvSpPr>
            <a:spLocks noChangeArrowheads="1"/>
          </p:cNvSpPr>
          <p:nvPr/>
        </p:nvSpPr>
        <p:spPr bwMode="auto">
          <a:xfrm>
            <a:off x="5029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O</a:t>
            </a:r>
          </a:p>
        </p:txBody>
      </p:sp>
      <p:sp>
        <p:nvSpPr>
          <p:cNvPr id="1771556" name="Rectangle 39"/>
          <p:cNvSpPr>
            <a:spLocks noChangeArrowheads="1"/>
          </p:cNvSpPr>
          <p:nvPr/>
        </p:nvSpPr>
        <p:spPr bwMode="auto">
          <a:xfrm>
            <a:off x="5257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N</a:t>
            </a:r>
          </a:p>
        </p:txBody>
      </p:sp>
      <p:sp>
        <p:nvSpPr>
          <p:cNvPr id="1771557" name="Rectangle 40"/>
          <p:cNvSpPr>
            <a:spLocks noChangeArrowheads="1"/>
          </p:cNvSpPr>
          <p:nvPr/>
        </p:nvSpPr>
        <p:spPr bwMode="auto">
          <a:xfrm>
            <a:off x="5486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D</a:t>
            </a:r>
          </a:p>
        </p:txBody>
      </p:sp>
      <p:sp>
        <p:nvSpPr>
          <p:cNvPr id="1771558" name="Rectangle 41"/>
          <p:cNvSpPr>
            <a:spLocks noChangeArrowheads="1"/>
          </p:cNvSpPr>
          <p:nvPr/>
        </p:nvSpPr>
        <p:spPr bwMode="auto">
          <a:xfrm>
            <a:off x="5715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59" name="Rectangle 42"/>
          <p:cNvSpPr>
            <a:spLocks noChangeArrowheads="1"/>
          </p:cNvSpPr>
          <p:nvPr/>
        </p:nvSpPr>
        <p:spPr bwMode="auto">
          <a:xfrm>
            <a:off x="5715000" y="6515100"/>
            <a:ext cx="27432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 b="1">
                <a:solidFill>
                  <a:srgbClr val="1D2F68"/>
                </a:solidFill>
                <a:ea typeface="ＭＳ Ｐゴシック" pitchFamily="34" charset="-128"/>
              </a:rPr>
              <a:t>2016</a:t>
            </a:r>
          </a:p>
        </p:txBody>
      </p:sp>
      <p:sp>
        <p:nvSpPr>
          <p:cNvPr id="1771560" name="Rectangle 43"/>
          <p:cNvSpPr>
            <a:spLocks noChangeArrowheads="1"/>
          </p:cNvSpPr>
          <p:nvPr/>
        </p:nvSpPr>
        <p:spPr bwMode="auto">
          <a:xfrm>
            <a:off x="5943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F</a:t>
            </a:r>
          </a:p>
        </p:txBody>
      </p:sp>
      <p:sp>
        <p:nvSpPr>
          <p:cNvPr id="1771561" name="Rectangle 44"/>
          <p:cNvSpPr>
            <a:spLocks noChangeArrowheads="1"/>
          </p:cNvSpPr>
          <p:nvPr/>
        </p:nvSpPr>
        <p:spPr bwMode="auto">
          <a:xfrm>
            <a:off x="6172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71562" name="Rectangle 45"/>
          <p:cNvSpPr>
            <a:spLocks noChangeArrowheads="1"/>
          </p:cNvSpPr>
          <p:nvPr/>
        </p:nvSpPr>
        <p:spPr bwMode="auto">
          <a:xfrm>
            <a:off x="6400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71563" name="Rectangle 46"/>
          <p:cNvSpPr>
            <a:spLocks noChangeArrowheads="1"/>
          </p:cNvSpPr>
          <p:nvPr/>
        </p:nvSpPr>
        <p:spPr bwMode="auto">
          <a:xfrm>
            <a:off x="6629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71564" name="Rectangle 47"/>
          <p:cNvSpPr>
            <a:spLocks noChangeArrowheads="1"/>
          </p:cNvSpPr>
          <p:nvPr/>
        </p:nvSpPr>
        <p:spPr bwMode="auto">
          <a:xfrm>
            <a:off x="6858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65" name="Rectangle 48"/>
          <p:cNvSpPr>
            <a:spLocks noChangeArrowheads="1"/>
          </p:cNvSpPr>
          <p:nvPr/>
        </p:nvSpPr>
        <p:spPr bwMode="auto">
          <a:xfrm>
            <a:off x="7086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66" name="Rectangle 49"/>
          <p:cNvSpPr>
            <a:spLocks noChangeArrowheads="1"/>
          </p:cNvSpPr>
          <p:nvPr/>
        </p:nvSpPr>
        <p:spPr bwMode="auto">
          <a:xfrm>
            <a:off x="7315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A</a:t>
            </a:r>
          </a:p>
        </p:txBody>
      </p:sp>
      <p:sp>
        <p:nvSpPr>
          <p:cNvPr id="1771567" name="Rectangle 50"/>
          <p:cNvSpPr>
            <a:spLocks noChangeArrowheads="1"/>
          </p:cNvSpPr>
          <p:nvPr/>
        </p:nvSpPr>
        <p:spPr bwMode="auto">
          <a:xfrm>
            <a:off x="7543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S</a:t>
            </a:r>
          </a:p>
        </p:txBody>
      </p:sp>
      <p:sp>
        <p:nvSpPr>
          <p:cNvPr id="1771568" name="Rectangle 51"/>
          <p:cNvSpPr>
            <a:spLocks noChangeArrowheads="1"/>
          </p:cNvSpPr>
          <p:nvPr/>
        </p:nvSpPr>
        <p:spPr bwMode="auto">
          <a:xfrm>
            <a:off x="7772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O</a:t>
            </a:r>
          </a:p>
        </p:txBody>
      </p:sp>
      <p:sp>
        <p:nvSpPr>
          <p:cNvPr id="1771569" name="Rectangle 52"/>
          <p:cNvSpPr>
            <a:spLocks noChangeArrowheads="1"/>
          </p:cNvSpPr>
          <p:nvPr/>
        </p:nvSpPr>
        <p:spPr bwMode="auto">
          <a:xfrm>
            <a:off x="80010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N</a:t>
            </a:r>
          </a:p>
        </p:txBody>
      </p:sp>
      <p:sp>
        <p:nvSpPr>
          <p:cNvPr id="1771570" name="Rectangle 53"/>
          <p:cNvSpPr>
            <a:spLocks noChangeArrowheads="1"/>
          </p:cNvSpPr>
          <p:nvPr/>
        </p:nvSpPr>
        <p:spPr bwMode="auto">
          <a:xfrm>
            <a:off x="82296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D</a:t>
            </a:r>
          </a:p>
        </p:txBody>
      </p:sp>
      <p:sp>
        <p:nvSpPr>
          <p:cNvPr id="1771571" name="Rectangle 54"/>
          <p:cNvSpPr>
            <a:spLocks noChangeArrowheads="1"/>
          </p:cNvSpPr>
          <p:nvPr/>
        </p:nvSpPr>
        <p:spPr bwMode="auto">
          <a:xfrm>
            <a:off x="84582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J</a:t>
            </a:r>
          </a:p>
        </p:txBody>
      </p:sp>
      <p:sp>
        <p:nvSpPr>
          <p:cNvPr id="1771572" name="Rectangle 55"/>
          <p:cNvSpPr>
            <a:spLocks noChangeArrowheads="1"/>
          </p:cNvSpPr>
          <p:nvPr/>
        </p:nvSpPr>
        <p:spPr bwMode="auto">
          <a:xfrm>
            <a:off x="86868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F</a:t>
            </a:r>
          </a:p>
        </p:txBody>
      </p:sp>
      <p:sp>
        <p:nvSpPr>
          <p:cNvPr id="1771573" name="Rectangle 56"/>
          <p:cNvSpPr>
            <a:spLocks noChangeArrowheads="1"/>
          </p:cNvSpPr>
          <p:nvPr/>
        </p:nvSpPr>
        <p:spPr bwMode="auto">
          <a:xfrm>
            <a:off x="8915400" y="61722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1D2F68"/>
                </a:solidFill>
                <a:ea typeface="ＭＳ Ｐゴシック" pitchFamily="34" charset="-128"/>
              </a:rPr>
              <a:t>M</a:t>
            </a:r>
          </a:p>
        </p:txBody>
      </p:sp>
      <p:sp>
        <p:nvSpPr>
          <p:cNvPr id="1771574" name="Rectangle 57"/>
          <p:cNvSpPr>
            <a:spLocks noChangeArrowheads="1"/>
          </p:cNvSpPr>
          <p:nvPr/>
        </p:nvSpPr>
        <p:spPr bwMode="auto">
          <a:xfrm>
            <a:off x="8458200" y="6515100"/>
            <a:ext cx="684213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800">
              <a:solidFill>
                <a:srgbClr val="1D2F68"/>
              </a:solidFill>
              <a:ea typeface="ＭＳ Ｐゴシック" pitchFamily="34" charset="-128"/>
            </a:endParaRPr>
          </a:p>
        </p:txBody>
      </p:sp>
      <p:sp>
        <p:nvSpPr>
          <p:cNvPr id="1771575" name="AutoShape 58"/>
          <p:cNvSpPr>
            <a:spLocks noChangeArrowheads="1"/>
          </p:cNvSpPr>
          <p:nvPr/>
        </p:nvSpPr>
        <p:spPr bwMode="auto">
          <a:xfrm>
            <a:off x="1371600" y="6172200"/>
            <a:ext cx="228600" cy="342900"/>
          </a:xfrm>
          <a:prstGeom prst="diamond">
            <a:avLst/>
          </a:prstGeom>
          <a:solidFill>
            <a:srgbClr val="96969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71576" name="AutoShape 59"/>
          <p:cNvSpPr>
            <a:spLocks noChangeArrowheads="1"/>
          </p:cNvSpPr>
          <p:nvPr/>
        </p:nvSpPr>
        <p:spPr bwMode="auto">
          <a:xfrm>
            <a:off x="4114800" y="6172200"/>
            <a:ext cx="228600" cy="342900"/>
          </a:xfrm>
          <a:prstGeom prst="diamond">
            <a:avLst/>
          </a:prstGeom>
          <a:solidFill>
            <a:srgbClr val="96969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71577" name="AutoShape 60"/>
          <p:cNvSpPr>
            <a:spLocks noChangeArrowheads="1"/>
          </p:cNvSpPr>
          <p:nvPr/>
        </p:nvSpPr>
        <p:spPr bwMode="auto">
          <a:xfrm>
            <a:off x="6870700" y="6172200"/>
            <a:ext cx="228600" cy="342900"/>
          </a:xfrm>
          <a:prstGeom prst="diamond">
            <a:avLst/>
          </a:prstGeom>
          <a:solidFill>
            <a:srgbClr val="96969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71578" name="AutoShape 61"/>
          <p:cNvSpPr>
            <a:spLocks noChangeArrowheads="1"/>
          </p:cNvSpPr>
          <p:nvPr/>
        </p:nvSpPr>
        <p:spPr bwMode="auto">
          <a:xfrm>
            <a:off x="8305800" y="4648200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71579" name="AutoShape 62"/>
          <p:cNvSpPr>
            <a:spLocks noChangeArrowheads="1"/>
          </p:cNvSpPr>
          <p:nvPr/>
        </p:nvSpPr>
        <p:spPr bwMode="auto">
          <a:xfrm>
            <a:off x="0" y="4572000"/>
            <a:ext cx="8534400" cy="457200"/>
          </a:xfrm>
          <a:prstGeom prst="rightArrow">
            <a:avLst>
              <a:gd name="adj1" fmla="val 64843"/>
              <a:gd name="adj2" fmla="val 131963"/>
            </a:avLst>
          </a:prstGeom>
          <a:gradFill rotWithShape="1">
            <a:gsLst>
              <a:gs pos="0">
                <a:srgbClr val="FFFF00"/>
              </a:gs>
              <a:gs pos="100000">
                <a:srgbClr val="B9FA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0" tIns="0" rIns="0" bIns="0" anchor="ctr"/>
          <a:lstStyle/>
          <a:p>
            <a:pPr algn="r"/>
            <a:r>
              <a:rPr lang="en-US" sz="1400" b="1">
                <a:ea typeface="ＭＳ Ｐゴシック" pitchFamily="34" charset="-128"/>
              </a:rPr>
              <a:t>NAT States/ANSPs/DLMA</a:t>
            </a:r>
          </a:p>
        </p:txBody>
      </p:sp>
      <p:sp>
        <p:nvSpPr>
          <p:cNvPr id="1771580" name="Text Box 66"/>
          <p:cNvSpPr txBox="1">
            <a:spLocks noChangeArrowheads="1"/>
          </p:cNvSpPr>
          <p:nvPr/>
        </p:nvSpPr>
        <p:spPr bwMode="auto">
          <a:xfrm>
            <a:off x="1576388" y="4062413"/>
            <a:ext cx="2381250" cy="5476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GOLD performance monitoring</a:t>
            </a:r>
          </a:p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State AIP and other documents</a:t>
            </a:r>
          </a:p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Operational readiness</a:t>
            </a:r>
          </a:p>
        </p:txBody>
      </p:sp>
      <p:sp>
        <p:nvSpPr>
          <p:cNvPr id="1771581" name="AutoShape 70"/>
          <p:cNvSpPr>
            <a:spLocks noChangeArrowheads="1"/>
          </p:cNvSpPr>
          <p:nvPr/>
        </p:nvSpPr>
        <p:spPr bwMode="auto">
          <a:xfrm>
            <a:off x="0" y="1209675"/>
            <a:ext cx="596900" cy="342900"/>
          </a:xfrm>
          <a:prstGeom prst="rightArrow">
            <a:avLst>
              <a:gd name="adj1" fmla="val 41667"/>
              <a:gd name="adj2" fmla="val 72982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71582" name="Text Box 72"/>
          <p:cNvSpPr txBox="1">
            <a:spLocks noChangeArrowheads="1"/>
          </p:cNvSpPr>
          <p:nvPr/>
        </p:nvSpPr>
        <p:spPr bwMode="auto">
          <a:xfrm>
            <a:off x="596900" y="1028700"/>
            <a:ext cx="24780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GOLD amendment Jun 2013</a:t>
            </a:r>
          </a:p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PANS/ATM amendment Nov 2014</a:t>
            </a:r>
          </a:p>
        </p:txBody>
      </p:sp>
      <p:sp>
        <p:nvSpPr>
          <p:cNvPr id="1771583" name="AutoShape 76"/>
          <p:cNvSpPr>
            <a:spLocks noChangeArrowheads="1"/>
          </p:cNvSpPr>
          <p:nvPr/>
        </p:nvSpPr>
        <p:spPr bwMode="auto">
          <a:xfrm>
            <a:off x="0" y="4419600"/>
            <a:ext cx="1403350" cy="342900"/>
          </a:xfrm>
          <a:prstGeom prst="rightArrow">
            <a:avLst>
              <a:gd name="adj1" fmla="val 37963"/>
              <a:gd name="adj2" fmla="val 80393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71584" name="Text Box 80"/>
          <p:cNvSpPr txBox="1">
            <a:spLocks noChangeArrowheads="1"/>
          </p:cNvSpPr>
          <p:nvPr/>
        </p:nvSpPr>
        <p:spPr bwMode="auto">
          <a:xfrm>
            <a:off x="1189038" y="5772150"/>
            <a:ext cx="5826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NAT SPG/50</a:t>
            </a:r>
          </a:p>
        </p:txBody>
      </p:sp>
      <p:sp>
        <p:nvSpPr>
          <p:cNvPr id="1771585" name="Text Box 82"/>
          <p:cNvSpPr txBox="1">
            <a:spLocks noChangeArrowheads="1"/>
          </p:cNvSpPr>
          <p:nvPr/>
        </p:nvSpPr>
        <p:spPr bwMode="auto">
          <a:xfrm>
            <a:off x="6684963" y="5772150"/>
            <a:ext cx="5826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NAT SPG/52</a:t>
            </a:r>
          </a:p>
        </p:txBody>
      </p:sp>
      <p:sp>
        <p:nvSpPr>
          <p:cNvPr id="1771586" name="AutoShape 89"/>
          <p:cNvSpPr>
            <a:spLocks noChangeArrowheads="1"/>
          </p:cNvSpPr>
          <p:nvPr/>
        </p:nvSpPr>
        <p:spPr bwMode="auto">
          <a:xfrm>
            <a:off x="38100" y="1143000"/>
            <a:ext cx="419100" cy="228600"/>
          </a:xfrm>
          <a:prstGeom prst="hexagon">
            <a:avLst>
              <a:gd name="adj" fmla="val 24012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6, 9</a:t>
            </a:r>
          </a:p>
        </p:txBody>
      </p:sp>
      <p:sp>
        <p:nvSpPr>
          <p:cNvPr id="1771587" name="AutoShape 101"/>
          <p:cNvSpPr>
            <a:spLocks noChangeArrowheads="1"/>
          </p:cNvSpPr>
          <p:nvPr/>
        </p:nvSpPr>
        <p:spPr bwMode="auto">
          <a:xfrm>
            <a:off x="8305800" y="2466975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71588" name="AutoShape 102"/>
          <p:cNvSpPr>
            <a:spLocks noChangeArrowheads="1"/>
          </p:cNvSpPr>
          <p:nvPr/>
        </p:nvSpPr>
        <p:spPr bwMode="auto">
          <a:xfrm>
            <a:off x="0" y="2400300"/>
            <a:ext cx="8534400" cy="457200"/>
          </a:xfrm>
          <a:prstGeom prst="rightArrow">
            <a:avLst>
              <a:gd name="adj1" fmla="val 64843"/>
              <a:gd name="adj2" fmla="val 131963"/>
            </a:avLst>
          </a:prstGeom>
          <a:gradFill rotWithShape="1">
            <a:gsLst>
              <a:gs pos="0">
                <a:srgbClr val="FFFF00"/>
              </a:gs>
              <a:gs pos="100000">
                <a:srgbClr val="B9FA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0" tIns="0" rIns="0" bIns="0" anchor="ctr"/>
          <a:lstStyle/>
          <a:p>
            <a:pPr algn="r"/>
            <a:r>
              <a:rPr lang="en-US" sz="1400" b="1">
                <a:ea typeface="ＭＳ Ｐゴシック" pitchFamily="34" charset="-128"/>
              </a:rPr>
              <a:t>NAT Groups</a:t>
            </a:r>
          </a:p>
        </p:txBody>
      </p:sp>
      <p:sp>
        <p:nvSpPr>
          <p:cNvPr id="1771589" name="AutoShape 106"/>
          <p:cNvSpPr>
            <a:spLocks noChangeArrowheads="1"/>
          </p:cNvSpPr>
          <p:nvPr/>
        </p:nvSpPr>
        <p:spPr bwMode="auto">
          <a:xfrm>
            <a:off x="0" y="2238375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71590" name="Text Box 109"/>
          <p:cNvSpPr txBox="1">
            <a:spLocks noChangeArrowheads="1"/>
          </p:cNvSpPr>
          <p:nvPr/>
        </p:nvSpPr>
        <p:spPr bwMode="auto">
          <a:xfrm>
            <a:off x="650875" y="2073275"/>
            <a:ext cx="1905000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GOLD NAT adoption</a:t>
            </a:r>
          </a:p>
          <a:p>
            <a:pPr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PfA NAT Doc 7030</a:t>
            </a:r>
          </a:p>
        </p:txBody>
      </p:sp>
      <p:sp>
        <p:nvSpPr>
          <p:cNvPr id="1771591" name="AutoShape 75"/>
          <p:cNvSpPr>
            <a:spLocks noChangeArrowheads="1"/>
          </p:cNvSpPr>
          <p:nvPr/>
        </p:nvSpPr>
        <p:spPr bwMode="auto">
          <a:xfrm>
            <a:off x="0" y="4292600"/>
            <a:ext cx="1633538" cy="287338"/>
          </a:xfrm>
          <a:prstGeom prst="hexagon">
            <a:avLst>
              <a:gd name="adj" fmla="val 23425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4, 11, 13, 16, 17</a:t>
            </a:r>
          </a:p>
        </p:txBody>
      </p:sp>
      <p:sp>
        <p:nvSpPr>
          <p:cNvPr id="1771592" name="AutoShape 2"/>
          <p:cNvSpPr>
            <a:spLocks noChangeArrowheads="1"/>
          </p:cNvSpPr>
          <p:nvPr/>
        </p:nvSpPr>
        <p:spPr bwMode="auto">
          <a:xfrm>
            <a:off x="0" y="4879975"/>
            <a:ext cx="8915400" cy="342900"/>
          </a:xfrm>
          <a:prstGeom prst="rightArrow">
            <a:avLst>
              <a:gd name="adj1" fmla="val 57407"/>
              <a:gd name="adj2" fmla="val 100870"/>
            </a:avLst>
          </a:prstGeom>
          <a:solidFill>
            <a:srgbClr val="0066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17</a:t>
            </a:r>
          </a:p>
        </p:txBody>
      </p:sp>
      <p:sp>
        <p:nvSpPr>
          <p:cNvPr id="1771593" name="AutoShape 111"/>
          <p:cNvSpPr>
            <a:spLocks noChangeArrowheads="1"/>
          </p:cNvSpPr>
          <p:nvPr/>
        </p:nvSpPr>
        <p:spPr bwMode="auto">
          <a:xfrm>
            <a:off x="0" y="5943600"/>
            <a:ext cx="609600" cy="342900"/>
          </a:xfrm>
          <a:prstGeom prst="rightArrow">
            <a:avLst>
              <a:gd name="adj1" fmla="val 41667"/>
              <a:gd name="adj2" fmla="val 74535"/>
            </a:avLst>
          </a:prstGeom>
          <a:gradFill rotWithShape="1">
            <a:gsLst>
              <a:gs pos="0">
                <a:srgbClr val="B9FA00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771594" name="AutoShape 112"/>
          <p:cNvSpPr>
            <a:spLocks noChangeArrowheads="1"/>
          </p:cNvSpPr>
          <p:nvPr/>
        </p:nvSpPr>
        <p:spPr bwMode="auto">
          <a:xfrm>
            <a:off x="3200400" y="6172200"/>
            <a:ext cx="228600" cy="342900"/>
          </a:xfrm>
          <a:prstGeom prst="diamond">
            <a:avLst/>
          </a:prstGeom>
          <a:solidFill>
            <a:srgbClr val="00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71595" name="AutoShape 115"/>
          <p:cNvSpPr>
            <a:spLocks noChangeArrowheads="1"/>
          </p:cNvSpPr>
          <p:nvPr/>
        </p:nvSpPr>
        <p:spPr bwMode="auto">
          <a:xfrm>
            <a:off x="4000500" y="3314700"/>
            <a:ext cx="1257300" cy="914400"/>
          </a:xfrm>
          <a:prstGeom prst="upDownArrowCallout">
            <a:avLst>
              <a:gd name="adj1" fmla="val 25692"/>
              <a:gd name="adj2" fmla="val 22223"/>
              <a:gd name="adj3" fmla="val 22819"/>
              <a:gd name="adj4" fmla="val 32537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Coordination</a:t>
            </a:r>
          </a:p>
        </p:txBody>
      </p:sp>
      <p:sp>
        <p:nvSpPr>
          <p:cNvPr id="1771596" name="AutoShape 116"/>
          <p:cNvSpPr>
            <a:spLocks noChangeArrowheads="1"/>
          </p:cNvSpPr>
          <p:nvPr/>
        </p:nvSpPr>
        <p:spPr bwMode="auto">
          <a:xfrm>
            <a:off x="0" y="2705100"/>
            <a:ext cx="8915400" cy="342900"/>
          </a:xfrm>
          <a:prstGeom prst="rightArrow">
            <a:avLst>
              <a:gd name="adj1" fmla="val 57407"/>
              <a:gd name="adj2" fmla="val 100870"/>
            </a:avLst>
          </a:prstGeom>
          <a:solidFill>
            <a:srgbClr val="0066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Program management</a:t>
            </a:r>
          </a:p>
        </p:txBody>
      </p:sp>
      <p:sp>
        <p:nvSpPr>
          <p:cNvPr id="1771597" name="AutoShape 118"/>
          <p:cNvSpPr>
            <a:spLocks noChangeArrowheads="1"/>
          </p:cNvSpPr>
          <p:nvPr/>
        </p:nvSpPr>
        <p:spPr bwMode="auto">
          <a:xfrm>
            <a:off x="0" y="5086350"/>
            <a:ext cx="3200400" cy="342900"/>
          </a:xfrm>
          <a:prstGeom prst="rightArrow">
            <a:avLst>
              <a:gd name="adj1" fmla="val 61111"/>
              <a:gd name="adj2" fmla="val 94889"/>
            </a:avLst>
          </a:prstGeom>
          <a:solidFill>
            <a:srgbClr val="0066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11, 13, 16 </a:t>
            </a:r>
          </a:p>
        </p:txBody>
      </p:sp>
      <p:sp>
        <p:nvSpPr>
          <p:cNvPr id="1771598" name="Line 120"/>
          <p:cNvSpPr>
            <a:spLocks noChangeShapeType="1"/>
          </p:cNvSpPr>
          <p:nvPr/>
        </p:nvSpPr>
        <p:spPr bwMode="auto">
          <a:xfrm flipV="1">
            <a:off x="3305175" y="4754563"/>
            <a:ext cx="0" cy="6334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71599" name="Text Box 113"/>
          <p:cNvSpPr txBox="1">
            <a:spLocks noChangeArrowheads="1"/>
          </p:cNvSpPr>
          <p:nvPr/>
        </p:nvSpPr>
        <p:spPr bwMode="auto">
          <a:xfrm>
            <a:off x="2555875" y="5445125"/>
            <a:ext cx="1497013" cy="677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100" b="1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Performance-based </a:t>
            </a:r>
          </a:p>
          <a:p>
            <a:pPr algn="ctr" eaLnBrk="1" hangingPunct="1"/>
            <a:r>
              <a:rPr lang="en-US" sz="1100" b="1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Concept </a:t>
            </a:r>
          </a:p>
          <a:p>
            <a:pPr algn="ctr" eaLnBrk="1" hangingPunct="1"/>
            <a:r>
              <a:rPr lang="en-US" sz="1100" b="1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RLongSM </a:t>
            </a:r>
          </a:p>
          <a:p>
            <a:pPr algn="ctr" eaLnBrk="1" hangingPunct="1"/>
            <a:r>
              <a:rPr lang="en-US" sz="1100" b="1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RLatSM</a:t>
            </a:r>
            <a:endParaRPr lang="en-US" sz="1200" b="1">
              <a:solidFill>
                <a:srgbClr val="0000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71600" name="AutoShape 121"/>
          <p:cNvSpPr>
            <a:spLocks noChangeArrowheads="1"/>
          </p:cNvSpPr>
          <p:nvPr/>
        </p:nvSpPr>
        <p:spPr bwMode="auto">
          <a:xfrm>
            <a:off x="3221038" y="4689475"/>
            <a:ext cx="173037" cy="228600"/>
          </a:xfrm>
          <a:prstGeom prst="diamond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en-US" sz="16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71601" name="Text Box 81"/>
          <p:cNvSpPr txBox="1">
            <a:spLocks noChangeArrowheads="1"/>
          </p:cNvSpPr>
          <p:nvPr/>
        </p:nvSpPr>
        <p:spPr bwMode="auto">
          <a:xfrm>
            <a:off x="3938588" y="5791200"/>
            <a:ext cx="582612" cy="365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3175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>
                <a:latin typeface="Arial" pitchFamily="34" charset="0"/>
                <a:ea typeface="ＭＳ Ｐゴシック" pitchFamily="34" charset="-128"/>
              </a:rPr>
              <a:t>NAT SPG/51</a:t>
            </a:r>
          </a:p>
        </p:txBody>
      </p:sp>
      <p:sp>
        <p:nvSpPr>
          <p:cNvPr id="1771602" name="AutoShape 108"/>
          <p:cNvSpPr>
            <a:spLocks noChangeArrowheads="1"/>
          </p:cNvSpPr>
          <p:nvPr/>
        </p:nvSpPr>
        <p:spPr bwMode="auto">
          <a:xfrm>
            <a:off x="47625" y="2171700"/>
            <a:ext cx="606425" cy="220663"/>
          </a:xfrm>
          <a:prstGeom prst="hexagon">
            <a:avLst>
              <a:gd name="adj" fmla="val 43895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6, 10</a:t>
            </a:r>
          </a:p>
        </p:txBody>
      </p:sp>
      <p:sp>
        <p:nvSpPr>
          <p:cNvPr id="1771603" name="AutoShape 196"/>
          <p:cNvSpPr>
            <a:spLocks noChangeArrowheads="1"/>
          </p:cNvSpPr>
          <p:nvPr/>
        </p:nvSpPr>
        <p:spPr bwMode="auto">
          <a:xfrm>
            <a:off x="2498725" y="1482725"/>
            <a:ext cx="266700" cy="228600"/>
          </a:xfrm>
          <a:prstGeom prst="hexagon">
            <a:avLst>
              <a:gd name="adj" fmla="val 29167"/>
              <a:gd name="vf" fmla="val 11547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400" b="1">
                <a:solidFill>
                  <a:schemeClr val="bg1"/>
                </a:solidFill>
                <a:ea typeface="ＭＳ Ｐゴシック" pitchFamily="34" charset="-128"/>
              </a:rPr>
              <a:t>9</a:t>
            </a:r>
          </a:p>
        </p:txBody>
      </p:sp>
      <p:sp>
        <p:nvSpPr>
          <p:cNvPr id="1771604" name="Rectangle 84"/>
          <p:cNvSpPr>
            <a:spLocks noGrp="1" noChangeArrowheads="1"/>
          </p:cNvSpPr>
          <p:nvPr>
            <p:ph type="title"/>
          </p:nvPr>
        </p:nvSpPr>
        <p:spPr>
          <a:xfrm>
            <a:off x="193675" y="223838"/>
            <a:ext cx="8756650" cy="847725"/>
          </a:xfrm>
        </p:spPr>
        <p:txBody>
          <a:bodyPr/>
          <a:lstStyle/>
          <a:p>
            <a:r>
              <a:rPr lang="en-US" sz="3200"/>
              <a:t>NAT PBCS implementation schedule (2 of 2)</a:t>
            </a:r>
          </a:p>
        </p:txBody>
      </p:sp>
    </p:spTree>
    <p:extLst>
      <p:ext uri="{BB962C8B-B14F-4D97-AF65-F5344CB8AC3E}">
        <p14:creationId xmlns:p14="http://schemas.microsoft.com/office/powerpoint/2010/main" val="15115736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APAC RCP/RSP Workshop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548685"/>
              </p:ext>
            </p:extLst>
          </p:nvPr>
        </p:nvGraphicFramePr>
        <p:xfrm>
          <a:off x="228599" y="1143000"/>
          <a:ext cx="8686800" cy="55776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2581"/>
                <a:gridCol w="5922584"/>
                <a:gridCol w="1941635"/>
              </a:tblGrid>
              <a:tr h="4877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</a:t>
                      </a:r>
                    </a:p>
                    <a:p>
                      <a:r>
                        <a:rPr lang="en-US" sz="1800" dirty="0" smtClean="0"/>
                        <a:t>(min)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Session</a:t>
                      </a:r>
                      <a:r>
                        <a:rPr lang="en-US" sz="1800" b="1" baseline="0" dirty="0" smtClean="0"/>
                        <a:t> 1 – Understanding RCP/RSP &amp; PBCS</a:t>
                      </a:r>
                      <a:endParaRPr lang="en-US" sz="1800" b="1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Discussion</a:t>
                      </a:r>
                      <a:r>
                        <a:rPr lang="en-US" sz="1800" baseline="0" dirty="0" smtClean="0"/>
                        <a:t> Leader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4877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Introductory Remarks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Fredric </a:t>
                      </a:r>
                      <a:r>
                        <a:rPr lang="en-US" sz="1800" dirty="0" err="1" smtClean="0"/>
                        <a:t>Lecat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Tom Kraft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ICAO SARPS – Guidance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Paul Radford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45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Global Operational Data Link Document (GOLD)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Tom Kraft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Derivation of RCP/RSP specifications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Tom Kraft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4877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Introduction</a:t>
                      </a:r>
                      <a:r>
                        <a:rPr lang="en-US" sz="1800" baseline="0" dirty="0" smtClean="0"/>
                        <a:t> to Performance Based Communication and Surveillance (PBCS)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Paul Radford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Qualification of service provision: ANSP and CSP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ARINC/SITA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Qualification of aircraft equipment for certification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Jerome </a:t>
                      </a:r>
                      <a:r>
                        <a:rPr lang="en-US" sz="1800" dirty="0" err="1" smtClean="0"/>
                        <a:t>Condis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Operational authorization to use data</a:t>
                      </a:r>
                      <a:r>
                        <a:rPr lang="en-US" sz="1800" baseline="0" dirty="0" smtClean="0"/>
                        <a:t> link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Tom Kraft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Post-Implementation Monitoring Guidance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Paul Radford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Performance monitoring in the Fukuoka</a:t>
                      </a:r>
                      <a:r>
                        <a:rPr lang="en-US" sz="1800" baseline="0" dirty="0" smtClean="0"/>
                        <a:t> FIR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Koji </a:t>
                      </a:r>
                      <a:r>
                        <a:rPr lang="en-US" sz="1800" dirty="0" err="1" smtClean="0"/>
                        <a:t>Nakaitani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Interpreting the results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Paul Radford</a:t>
                      </a:r>
                      <a:endParaRPr lang="en-US" sz="1800" dirty="0"/>
                    </a:p>
                  </a:txBody>
                  <a:tcPr marT="45711" marB="45711"/>
                </a:tc>
              </a:tr>
              <a:tr h="2787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GOLD Performance Analysis Tool</a:t>
                      </a:r>
                      <a:endParaRPr lang="en-US" sz="18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Paul Radford</a:t>
                      </a:r>
                      <a:endParaRPr lang="en-US" sz="1800" dirty="0"/>
                    </a:p>
                  </a:txBody>
                  <a:tcPr marT="45711" marB="457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651568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Safety realization</a:t>
            </a:r>
          </a:p>
        </p:txBody>
      </p:sp>
      <p:sp>
        <p:nvSpPr>
          <p:cNvPr id="21507" name="Rectangle 6"/>
          <p:cNvSpPr>
            <a:spLocks noGrp="1"/>
          </p:cNvSpPr>
          <p:nvPr>
            <p:ph idx="1"/>
          </p:nvPr>
        </p:nvSpPr>
        <p:spPr>
          <a:xfrm>
            <a:off x="495300" y="1177925"/>
            <a:ext cx="8047038" cy="33940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/>
              <a:t>Benefits come from ATM (e.g. reducing separation minima)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PBN (e.g. RNP) by itself does NOT give you ATM</a:t>
            </a:r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PBCS implementation plays important role in ATM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Recognized problem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Endorsed GOLD 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Endorsed Regional PBCS implementation plan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Conduct PBCS workshops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 smtClean="0"/>
              <a:t>Implement PBCS in the Region</a:t>
            </a:r>
          </a:p>
          <a:p>
            <a:pPr>
              <a:lnSpc>
                <a:spcPct val="120000"/>
              </a:lnSpc>
              <a:defRPr/>
            </a:pPr>
            <a:endParaRPr lang="en-US" dirty="0" smtClean="0"/>
          </a:p>
          <a:p>
            <a:pPr lvl="1">
              <a:lnSpc>
                <a:spcPct val="120000"/>
              </a:lnSpc>
              <a:defRPr/>
            </a:pPr>
            <a:endParaRPr lang="en-US" dirty="0" smtClean="0"/>
          </a:p>
        </p:txBody>
      </p:sp>
      <p:sp>
        <p:nvSpPr>
          <p:cNvPr id="2" name="Cube 1"/>
          <p:cNvSpPr/>
          <p:nvPr/>
        </p:nvSpPr>
        <p:spPr>
          <a:xfrm>
            <a:off x="228600" y="4922838"/>
            <a:ext cx="8534400" cy="381000"/>
          </a:xfrm>
          <a:prstGeom prst="cube">
            <a:avLst>
              <a:gd name="adj" fmla="val 17405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defRPr/>
            </a:pPr>
            <a:endParaRPr lang="en-US" dirty="0"/>
          </a:p>
        </p:txBody>
      </p:sp>
      <p:sp>
        <p:nvSpPr>
          <p:cNvPr id="11269" name="Rectangle 69"/>
          <p:cNvSpPr>
            <a:spLocks noChangeArrowheads="1"/>
          </p:cNvSpPr>
          <p:nvPr/>
        </p:nvSpPr>
        <p:spPr bwMode="auto">
          <a:xfrm>
            <a:off x="228600" y="5715000"/>
            <a:ext cx="10668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000" b="1">
                <a:solidFill>
                  <a:srgbClr val="1D2F68"/>
                </a:solidFill>
                <a:ea typeface="MS PGothic" pitchFamily="34" charset="-128"/>
              </a:rPr>
              <a:t>2008</a:t>
            </a:r>
          </a:p>
        </p:txBody>
      </p:sp>
      <p:sp>
        <p:nvSpPr>
          <p:cNvPr id="11270" name="Rectangle 81"/>
          <p:cNvSpPr>
            <a:spLocks noChangeArrowheads="1"/>
          </p:cNvSpPr>
          <p:nvPr/>
        </p:nvSpPr>
        <p:spPr bwMode="auto">
          <a:xfrm>
            <a:off x="0" y="5715000"/>
            <a:ext cx="2286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000">
              <a:solidFill>
                <a:srgbClr val="1D2F68"/>
              </a:solidFill>
              <a:ea typeface="MS PGothic" pitchFamily="34" charset="-128"/>
            </a:endParaRPr>
          </a:p>
        </p:txBody>
      </p:sp>
      <p:sp>
        <p:nvSpPr>
          <p:cNvPr id="11271" name="Rectangle 177"/>
          <p:cNvSpPr>
            <a:spLocks noChangeArrowheads="1"/>
          </p:cNvSpPr>
          <p:nvPr/>
        </p:nvSpPr>
        <p:spPr bwMode="auto">
          <a:xfrm>
            <a:off x="8763000" y="5715000"/>
            <a:ext cx="379413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en-US" sz="2000">
              <a:solidFill>
                <a:srgbClr val="1D2F68"/>
              </a:solidFill>
              <a:ea typeface="MS PGothic" pitchFamily="34" charset="-128"/>
            </a:endParaRPr>
          </a:p>
        </p:txBody>
      </p:sp>
      <p:sp>
        <p:nvSpPr>
          <p:cNvPr id="11272" name="Rectangle 69"/>
          <p:cNvSpPr>
            <a:spLocks noChangeArrowheads="1"/>
          </p:cNvSpPr>
          <p:nvPr/>
        </p:nvSpPr>
        <p:spPr bwMode="auto">
          <a:xfrm>
            <a:off x="1295400" y="5715000"/>
            <a:ext cx="10668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000" b="1">
                <a:solidFill>
                  <a:srgbClr val="1D2F68"/>
                </a:solidFill>
                <a:ea typeface="MS PGothic" pitchFamily="34" charset="-128"/>
              </a:rPr>
              <a:t>2009</a:t>
            </a:r>
          </a:p>
        </p:txBody>
      </p:sp>
      <p:sp>
        <p:nvSpPr>
          <p:cNvPr id="11273" name="Rectangle 69"/>
          <p:cNvSpPr>
            <a:spLocks noChangeArrowheads="1"/>
          </p:cNvSpPr>
          <p:nvPr/>
        </p:nvSpPr>
        <p:spPr bwMode="auto">
          <a:xfrm>
            <a:off x="2362200" y="5715000"/>
            <a:ext cx="10668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000" b="1">
                <a:solidFill>
                  <a:srgbClr val="1D2F68"/>
                </a:solidFill>
                <a:ea typeface="MS PGothic" pitchFamily="34" charset="-128"/>
              </a:rPr>
              <a:t>2010</a:t>
            </a:r>
          </a:p>
        </p:txBody>
      </p:sp>
      <p:sp>
        <p:nvSpPr>
          <p:cNvPr id="11274" name="Rectangle 69"/>
          <p:cNvSpPr>
            <a:spLocks noChangeArrowheads="1"/>
          </p:cNvSpPr>
          <p:nvPr/>
        </p:nvSpPr>
        <p:spPr bwMode="auto">
          <a:xfrm>
            <a:off x="3429000" y="5715000"/>
            <a:ext cx="10668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000" b="1">
                <a:solidFill>
                  <a:srgbClr val="1D2F68"/>
                </a:solidFill>
                <a:ea typeface="MS PGothic" pitchFamily="34" charset="-128"/>
              </a:rPr>
              <a:t>2011</a:t>
            </a:r>
          </a:p>
        </p:txBody>
      </p:sp>
      <p:sp>
        <p:nvSpPr>
          <p:cNvPr id="11275" name="Rectangle 69"/>
          <p:cNvSpPr>
            <a:spLocks noChangeArrowheads="1"/>
          </p:cNvSpPr>
          <p:nvPr/>
        </p:nvSpPr>
        <p:spPr bwMode="auto">
          <a:xfrm>
            <a:off x="4495800" y="5715000"/>
            <a:ext cx="10668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000" b="1">
                <a:solidFill>
                  <a:srgbClr val="1D2F68"/>
                </a:solidFill>
                <a:ea typeface="MS PGothic" pitchFamily="34" charset="-128"/>
              </a:rPr>
              <a:t>2012</a:t>
            </a:r>
          </a:p>
        </p:txBody>
      </p:sp>
      <p:sp>
        <p:nvSpPr>
          <p:cNvPr id="11276" name="Rectangle 69"/>
          <p:cNvSpPr>
            <a:spLocks noChangeArrowheads="1"/>
          </p:cNvSpPr>
          <p:nvPr/>
        </p:nvSpPr>
        <p:spPr bwMode="auto">
          <a:xfrm>
            <a:off x="5562600" y="5715000"/>
            <a:ext cx="10668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000" b="1">
                <a:solidFill>
                  <a:srgbClr val="1D2F68"/>
                </a:solidFill>
                <a:ea typeface="MS PGothic" pitchFamily="34" charset="-128"/>
              </a:rPr>
              <a:t>2013</a:t>
            </a:r>
          </a:p>
        </p:txBody>
      </p:sp>
      <p:sp>
        <p:nvSpPr>
          <p:cNvPr id="11277" name="Rectangle 69"/>
          <p:cNvSpPr>
            <a:spLocks noChangeArrowheads="1"/>
          </p:cNvSpPr>
          <p:nvPr/>
        </p:nvSpPr>
        <p:spPr bwMode="auto">
          <a:xfrm>
            <a:off x="6629400" y="5715000"/>
            <a:ext cx="10668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000" b="1">
                <a:solidFill>
                  <a:srgbClr val="1D2F68"/>
                </a:solidFill>
                <a:ea typeface="MS PGothic" pitchFamily="34" charset="-128"/>
              </a:rPr>
              <a:t>2014</a:t>
            </a:r>
          </a:p>
        </p:txBody>
      </p:sp>
      <p:sp>
        <p:nvSpPr>
          <p:cNvPr id="11278" name="Rectangle 69"/>
          <p:cNvSpPr>
            <a:spLocks noChangeArrowheads="1"/>
          </p:cNvSpPr>
          <p:nvPr/>
        </p:nvSpPr>
        <p:spPr bwMode="auto">
          <a:xfrm>
            <a:off x="7696200" y="5715000"/>
            <a:ext cx="1066800" cy="342900"/>
          </a:xfrm>
          <a:prstGeom prst="rect">
            <a:avLst/>
          </a:prstGeom>
          <a:solidFill>
            <a:srgbClr val="FADD60"/>
          </a:solidFill>
          <a:ln w="9525">
            <a:solidFill>
              <a:srgbClr val="1D2F6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000" b="1">
                <a:solidFill>
                  <a:srgbClr val="1D2F68"/>
                </a:solidFill>
                <a:ea typeface="MS PGothic" pitchFamily="34" charset="-128"/>
              </a:rPr>
              <a:t>2015</a:t>
            </a:r>
          </a:p>
        </p:txBody>
      </p:sp>
      <p:sp>
        <p:nvSpPr>
          <p:cNvPr id="72" name="Cube 71"/>
          <p:cNvSpPr/>
          <p:nvPr/>
        </p:nvSpPr>
        <p:spPr>
          <a:xfrm>
            <a:off x="228600" y="4667250"/>
            <a:ext cx="8534400" cy="304800"/>
          </a:xfrm>
          <a:prstGeom prst="cube">
            <a:avLst>
              <a:gd name="adj" fmla="val 17405"/>
            </a:avLst>
          </a:prstGeom>
          <a:solidFill>
            <a:srgbClr val="CC99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76200" y="4999038"/>
            <a:ext cx="304800" cy="3048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7" name="Diamond 76"/>
          <p:cNvSpPr/>
          <p:nvPr/>
        </p:nvSpPr>
        <p:spPr>
          <a:xfrm>
            <a:off x="609600" y="4667250"/>
            <a:ext cx="304800" cy="3048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" name="Diamond 77"/>
          <p:cNvSpPr/>
          <p:nvPr/>
        </p:nvSpPr>
        <p:spPr>
          <a:xfrm>
            <a:off x="2743200" y="4999038"/>
            <a:ext cx="304800" cy="304800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9" name="Diamond 78"/>
          <p:cNvSpPr/>
          <p:nvPr/>
        </p:nvSpPr>
        <p:spPr>
          <a:xfrm>
            <a:off x="2743200" y="4667250"/>
            <a:ext cx="304800" cy="304800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5" name="Diamond 84"/>
          <p:cNvSpPr/>
          <p:nvPr/>
        </p:nvSpPr>
        <p:spPr>
          <a:xfrm>
            <a:off x="4038600" y="4999038"/>
            <a:ext cx="304800" cy="304800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216525"/>
            <a:ext cx="16351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NAT Region</a:t>
            </a:r>
          </a:p>
        </p:txBody>
      </p:sp>
      <p:sp>
        <p:nvSpPr>
          <p:cNvPr id="11286" name="TextBox 86"/>
          <p:cNvSpPr txBox="1">
            <a:spLocks noChangeArrowheads="1"/>
          </p:cNvSpPr>
          <p:nvPr/>
        </p:nvSpPr>
        <p:spPr bwMode="auto">
          <a:xfrm>
            <a:off x="6594475" y="4343400"/>
            <a:ext cx="1978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C9900"/>
                </a:solidFill>
              </a:rPr>
              <a:t>APAC Regions</a:t>
            </a:r>
          </a:p>
        </p:txBody>
      </p:sp>
      <p:sp>
        <p:nvSpPr>
          <p:cNvPr id="88" name="Diamond 87"/>
          <p:cNvSpPr/>
          <p:nvPr/>
        </p:nvSpPr>
        <p:spPr>
          <a:xfrm>
            <a:off x="5715000" y="4999038"/>
            <a:ext cx="304800" cy="3048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9" name="Diamond 88"/>
          <p:cNvSpPr/>
          <p:nvPr/>
        </p:nvSpPr>
        <p:spPr>
          <a:xfrm>
            <a:off x="5867400" y="4667250"/>
            <a:ext cx="304800" cy="3048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1" name="Diamond 90"/>
          <p:cNvSpPr/>
          <p:nvPr/>
        </p:nvSpPr>
        <p:spPr>
          <a:xfrm>
            <a:off x="7696200" y="5010150"/>
            <a:ext cx="304800" cy="304800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290" name="TextBox 74"/>
          <p:cNvSpPr txBox="1">
            <a:spLocks noChangeArrowheads="1"/>
          </p:cNvSpPr>
          <p:nvPr/>
        </p:nvSpPr>
        <p:spPr bwMode="auto">
          <a:xfrm>
            <a:off x="5257800" y="2565400"/>
            <a:ext cx="35544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What is missing?</a:t>
            </a:r>
          </a:p>
        </p:txBody>
      </p:sp>
      <p:sp>
        <p:nvSpPr>
          <p:cNvPr id="35" name="Diamond 34"/>
          <p:cNvSpPr/>
          <p:nvPr/>
        </p:nvSpPr>
        <p:spPr>
          <a:xfrm>
            <a:off x="884238" y="2565400"/>
            <a:ext cx="304800" cy="3048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6" name="Diamond 35"/>
          <p:cNvSpPr/>
          <p:nvPr/>
        </p:nvSpPr>
        <p:spPr>
          <a:xfrm>
            <a:off x="884238" y="2949575"/>
            <a:ext cx="304800" cy="304800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Diamond 36"/>
          <p:cNvSpPr/>
          <p:nvPr/>
        </p:nvSpPr>
        <p:spPr>
          <a:xfrm>
            <a:off x="884238" y="3333750"/>
            <a:ext cx="304800" cy="304800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8" name="Diamond 37"/>
          <p:cNvSpPr/>
          <p:nvPr/>
        </p:nvSpPr>
        <p:spPr>
          <a:xfrm>
            <a:off x="884238" y="3719513"/>
            <a:ext cx="304800" cy="3048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9" name="Diamond 38"/>
          <p:cNvSpPr/>
          <p:nvPr/>
        </p:nvSpPr>
        <p:spPr>
          <a:xfrm>
            <a:off x="876300" y="4103688"/>
            <a:ext cx="304800" cy="304800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296" name="Rounded Rectangle 39"/>
          <p:cNvSpPr>
            <a:spLocks noChangeArrowheads="1"/>
          </p:cNvSpPr>
          <p:nvPr/>
        </p:nvSpPr>
        <p:spPr bwMode="auto">
          <a:xfrm>
            <a:off x="342900" y="1660525"/>
            <a:ext cx="6819900" cy="342900"/>
          </a:xfrm>
          <a:prstGeom prst="roundRect">
            <a:avLst>
              <a:gd name="adj" fmla="val 16667"/>
            </a:avLst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1297" name="Group 40"/>
          <p:cNvGrpSpPr>
            <a:grpSpLocks/>
          </p:cNvGrpSpPr>
          <p:nvPr/>
        </p:nvGrpSpPr>
        <p:grpSpPr bwMode="auto">
          <a:xfrm>
            <a:off x="6127750" y="203200"/>
            <a:ext cx="2763838" cy="998538"/>
            <a:chOff x="6127750" y="203200"/>
            <a:chExt cx="2763838" cy="998538"/>
          </a:xfrm>
        </p:grpSpPr>
        <p:sp>
          <p:nvSpPr>
            <p:cNvPr id="11298" name="Text Box 680"/>
            <p:cNvSpPr txBox="1">
              <a:spLocks noChangeArrowheads="1"/>
            </p:cNvSpPr>
            <p:nvPr/>
          </p:nvSpPr>
          <p:spPr bwMode="auto">
            <a:xfrm>
              <a:off x="7167563" y="488950"/>
              <a:ext cx="55086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1D2F68"/>
                  </a:solidFill>
                </a:rPr>
                <a:t>ATM</a:t>
              </a:r>
            </a:p>
          </p:txBody>
        </p:sp>
        <p:sp>
          <p:nvSpPr>
            <p:cNvPr id="11299" name="AutoShape 681"/>
            <p:cNvSpPr>
              <a:spLocks noChangeArrowheads="1"/>
            </p:cNvSpPr>
            <p:nvPr/>
          </p:nvSpPr>
          <p:spPr bwMode="auto">
            <a:xfrm>
              <a:off x="6127750" y="606425"/>
              <a:ext cx="619125" cy="338138"/>
            </a:xfrm>
            <a:prstGeom prst="wedgeRoundRectCallout">
              <a:avLst>
                <a:gd name="adj1" fmla="val 64361"/>
                <a:gd name="adj2" fmla="val -78639"/>
                <a:gd name="adj3" fmla="val 16667"/>
              </a:avLst>
            </a:prstGeom>
            <a:solidFill>
              <a:srgbClr val="CCFF99"/>
            </a:solidFill>
            <a:ln w="9525" algn="ctr">
              <a:solidFill>
                <a:srgbClr val="1D2F6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r>
                <a:rPr lang="en-US" sz="2000" b="1">
                  <a:solidFill>
                    <a:srgbClr val="1D2F68"/>
                  </a:solidFill>
                </a:rPr>
                <a:t>RCP</a:t>
              </a:r>
            </a:p>
          </p:txBody>
        </p:sp>
        <p:sp>
          <p:nvSpPr>
            <p:cNvPr id="11300" name="AutoShape 682"/>
            <p:cNvSpPr>
              <a:spLocks noChangeArrowheads="1"/>
            </p:cNvSpPr>
            <p:nvPr/>
          </p:nvSpPr>
          <p:spPr bwMode="auto">
            <a:xfrm>
              <a:off x="8256588" y="203200"/>
              <a:ext cx="635000" cy="341313"/>
            </a:xfrm>
            <a:prstGeom prst="wedgeRoundRectCallout">
              <a:avLst>
                <a:gd name="adj1" fmla="val -84500"/>
                <a:gd name="adj2" fmla="val 16977"/>
                <a:gd name="adj3" fmla="val 16667"/>
              </a:avLst>
            </a:prstGeom>
            <a:solidFill>
              <a:srgbClr val="1D2F68"/>
            </a:solidFill>
            <a:ln w="12700" algn="ctr">
              <a:solidFill>
                <a:srgbClr val="1D2F6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RNP</a:t>
              </a:r>
            </a:p>
          </p:txBody>
        </p:sp>
        <p:sp>
          <p:nvSpPr>
            <p:cNvPr id="11301" name="AutoShape 683"/>
            <p:cNvSpPr>
              <a:spLocks noChangeArrowheads="1"/>
            </p:cNvSpPr>
            <p:nvPr/>
          </p:nvSpPr>
          <p:spPr bwMode="auto">
            <a:xfrm>
              <a:off x="7912100" y="752475"/>
              <a:ext cx="635000" cy="341313"/>
            </a:xfrm>
            <a:prstGeom prst="wedgeRoundRectCallout">
              <a:avLst>
                <a:gd name="adj1" fmla="val -94250"/>
                <a:gd name="adj2" fmla="val 43486"/>
                <a:gd name="adj3" fmla="val 16667"/>
              </a:avLst>
            </a:prstGeom>
            <a:solidFill>
              <a:srgbClr val="FFFFCC"/>
            </a:solidFill>
            <a:ln w="12700" algn="ctr">
              <a:solidFill>
                <a:srgbClr val="1D2F6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r>
                <a:rPr lang="en-US" sz="2000" b="1">
                  <a:solidFill>
                    <a:srgbClr val="1D2F68"/>
                  </a:solidFill>
                </a:rPr>
                <a:t>RSP</a:t>
              </a:r>
            </a:p>
          </p:txBody>
        </p:sp>
        <p:sp>
          <p:nvSpPr>
            <p:cNvPr id="11302" name="AutoShape 684"/>
            <p:cNvSpPr>
              <a:spLocks noChangeAspect="1" noChangeArrowheads="1"/>
            </p:cNvSpPr>
            <p:nvPr/>
          </p:nvSpPr>
          <p:spPr bwMode="auto">
            <a:xfrm>
              <a:off x="7050088" y="231775"/>
              <a:ext cx="785812" cy="820738"/>
            </a:xfrm>
            <a:custGeom>
              <a:avLst/>
              <a:gdLst>
                <a:gd name="T0" fmla="*/ 520018112 w 21600"/>
                <a:gd name="T1" fmla="*/ 0 h 21600"/>
                <a:gd name="T2" fmla="*/ 152298515 w 21600"/>
                <a:gd name="T3" fmla="*/ 173520922 h 21600"/>
                <a:gd name="T4" fmla="*/ 0 w 21600"/>
                <a:gd name="T5" fmla="*/ 592483315 h 21600"/>
                <a:gd name="T6" fmla="*/ 152298515 w 21600"/>
                <a:gd name="T7" fmla="*/ 1011445708 h 21600"/>
                <a:gd name="T8" fmla="*/ 520018112 w 21600"/>
                <a:gd name="T9" fmla="*/ 1184966630 h 21600"/>
                <a:gd name="T10" fmla="*/ 887737710 w 21600"/>
                <a:gd name="T11" fmla="*/ 1011445708 h 21600"/>
                <a:gd name="T12" fmla="*/ 1040036225 w 21600"/>
                <a:gd name="T13" fmla="*/ 592483315 h 21600"/>
                <a:gd name="T14" fmla="*/ 887737710 w 21600"/>
                <a:gd name="T15" fmla="*/ 17352092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564" y="10800"/>
                  </a:moveTo>
                  <a:cubicBezTo>
                    <a:pt x="1564" y="15901"/>
                    <a:pt x="5699" y="20036"/>
                    <a:pt x="10800" y="20036"/>
                  </a:cubicBezTo>
                  <a:cubicBezTo>
                    <a:pt x="15901" y="20036"/>
                    <a:pt x="20036" y="15901"/>
                    <a:pt x="20036" y="10800"/>
                  </a:cubicBezTo>
                  <a:cubicBezTo>
                    <a:pt x="20036" y="5699"/>
                    <a:pt x="15901" y="1564"/>
                    <a:pt x="10800" y="1564"/>
                  </a:cubicBezTo>
                  <a:cubicBezTo>
                    <a:pt x="5699" y="1564"/>
                    <a:pt x="1564" y="5699"/>
                    <a:pt x="1564" y="10800"/>
                  </a:cubicBezTo>
                  <a:close/>
                </a:path>
              </a:pathLst>
            </a:custGeom>
            <a:solidFill>
              <a:srgbClr val="1D2F68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1303" name="Oval 685"/>
            <p:cNvSpPr>
              <a:spLocks noChangeAspect="1" noChangeArrowheads="1"/>
            </p:cNvSpPr>
            <p:nvPr/>
          </p:nvSpPr>
          <p:spPr bwMode="auto">
            <a:xfrm>
              <a:off x="7280275" y="836613"/>
              <a:ext cx="365125" cy="365125"/>
            </a:xfrm>
            <a:prstGeom prst="ellipse">
              <a:avLst/>
            </a:prstGeom>
            <a:solidFill>
              <a:srgbClr val="FFFFCC"/>
            </a:solidFill>
            <a:ln w="9525" algn="ctr">
              <a:solidFill>
                <a:srgbClr val="1D2F6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sz="2000" b="1">
                  <a:solidFill>
                    <a:srgbClr val="1D2F68"/>
                  </a:solidFill>
                </a:rPr>
                <a:t>S</a:t>
              </a:r>
            </a:p>
          </p:txBody>
        </p:sp>
        <p:sp>
          <p:nvSpPr>
            <p:cNvPr id="11304" name="Oval 686"/>
            <p:cNvSpPr>
              <a:spLocks noChangeAspect="1" noChangeArrowheads="1"/>
            </p:cNvSpPr>
            <p:nvPr/>
          </p:nvSpPr>
          <p:spPr bwMode="auto">
            <a:xfrm>
              <a:off x="7681913" y="260350"/>
              <a:ext cx="365125" cy="365125"/>
            </a:xfrm>
            <a:prstGeom prst="ellipse">
              <a:avLst/>
            </a:prstGeom>
            <a:solidFill>
              <a:srgbClr val="1D2F68"/>
            </a:solidFill>
            <a:ln w="9525" algn="ctr">
              <a:solidFill>
                <a:srgbClr val="1D2F6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sz="2000" b="1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1305" name="Oval 687"/>
            <p:cNvSpPr>
              <a:spLocks noChangeAspect="1" noChangeArrowheads="1"/>
            </p:cNvSpPr>
            <p:nvPr/>
          </p:nvSpPr>
          <p:spPr bwMode="auto">
            <a:xfrm>
              <a:off x="6818313" y="260350"/>
              <a:ext cx="365125" cy="365125"/>
            </a:xfrm>
            <a:prstGeom prst="ellipse">
              <a:avLst/>
            </a:prstGeom>
            <a:solidFill>
              <a:srgbClr val="CCFF99"/>
            </a:solidFill>
            <a:ln w="9525" algn="ctr">
              <a:solidFill>
                <a:srgbClr val="1D2F6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sz="2000" b="1">
                  <a:solidFill>
                    <a:srgbClr val="1D2F68"/>
                  </a:solidFill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5881915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RCP/RSP Workshop Aim – Day 1</a:t>
            </a:r>
          </a:p>
        </p:txBody>
      </p:sp>
      <p:sp>
        <p:nvSpPr>
          <p:cNvPr id="12291" name="Rectang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Promote PBCS implementation</a:t>
            </a:r>
          </a:p>
          <a:p>
            <a:pPr lvl="1"/>
            <a:r>
              <a:rPr lang="en-US" smtClean="0"/>
              <a:t>What is PBCS and what are RCP and RSP specifications?</a:t>
            </a:r>
          </a:p>
          <a:p>
            <a:pPr lvl="1"/>
            <a:r>
              <a:rPr lang="en-US" smtClean="0"/>
              <a:t>What amendments are being proposed for Annexes 6 and 11, Doc 4444, Doc 8168, and Doc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US" smtClean="0"/>
              <a:t>9869 to include PBCS provisions?</a:t>
            </a:r>
          </a:p>
          <a:p>
            <a:pPr lvl="1"/>
            <a:r>
              <a:rPr lang="en-US" smtClean="0"/>
              <a:t>What guidance material is provided by GOLD?</a:t>
            </a:r>
          </a:p>
        </p:txBody>
      </p:sp>
    </p:spTree>
    <p:extLst>
      <p:ext uri="{BB962C8B-B14F-4D97-AF65-F5344CB8AC3E}">
        <p14:creationId xmlns:p14="http://schemas.microsoft.com/office/powerpoint/2010/main" val="276663532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RCP/RSP Workshop Aim – Day 1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Promote PBCS implementation</a:t>
            </a:r>
          </a:p>
          <a:p>
            <a:pPr lvl="1"/>
            <a:r>
              <a:rPr lang="en-US" smtClean="0"/>
              <a:t>How do RCP/RSP specifications relate to C and S requirements for application of separation minima?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Why and how does PBCS effectively apply RCP/RSP specifications to ensure safe application of ATM through prescriptive requirements, initial qualification and continued operational safety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How does post-implementation monitoring, analysis and corrective action improve performance?</a:t>
            </a:r>
          </a:p>
        </p:txBody>
      </p:sp>
    </p:spTree>
    <p:extLst>
      <p:ext uri="{BB962C8B-B14F-4D97-AF65-F5344CB8AC3E}">
        <p14:creationId xmlns:p14="http://schemas.microsoft.com/office/powerpoint/2010/main" val="1177899069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APAC RCP/RSP Workshop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5300" y="1508125"/>
          <a:ext cx="8047038" cy="32053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"/>
                <a:gridCol w="5486400"/>
                <a:gridCol w="1798638"/>
              </a:tblGrid>
              <a:tr h="6400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</a:t>
                      </a:r>
                    </a:p>
                    <a:p>
                      <a:r>
                        <a:rPr lang="en-US" sz="1800" dirty="0" smtClean="0"/>
                        <a:t>(min)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Session 2 – Planning for PBCS </a:t>
                      </a:r>
                      <a:r>
                        <a:rPr lang="en-US" sz="1800" dirty="0" err="1" smtClean="0"/>
                        <a:t>implemenation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in the APAC Region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Discussion</a:t>
                      </a:r>
                      <a:r>
                        <a:rPr lang="en-US" sz="1800" baseline="0" dirty="0" smtClean="0"/>
                        <a:t> Leader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6400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 of the data link implementation in the South Pacific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Toby Farmer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3707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 overview of NAT PBCS</a:t>
                      </a:r>
                      <a:r>
                        <a:rPr lang="en-US" sz="1800" baseline="0" dirty="0" smtClean="0"/>
                        <a:t> Implementation Plan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Tom Kraft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9143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General</a:t>
                      </a:r>
                      <a:r>
                        <a:rPr lang="en-US" sz="1800" baseline="0" dirty="0" smtClean="0"/>
                        <a:t> Discussion on APAC PBCS Planning and Implementation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Frederic </a:t>
                      </a:r>
                      <a:r>
                        <a:rPr lang="en-US" sz="1800" dirty="0" err="1" smtClean="0"/>
                        <a:t>Lecat</a:t>
                      </a:r>
                      <a:r>
                        <a:rPr lang="en-US" sz="1800" dirty="0" smtClean="0"/>
                        <a:t>,</a:t>
                      </a:r>
                    </a:p>
                    <a:p>
                      <a:r>
                        <a:rPr lang="en-US" sz="1800" dirty="0" smtClean="0"/>
                        <a:t>Tom</a:t>
                      </a:r>
                      <a:r>
                        <a:rPr lang="en-US" sz="1800" baseline="0" dirty="0" smtClean="0"/>
                        <a:t> Kraft and Paul Radford</a:t>
                      </a:r>
                      <a:endParaRPr lang="en-US" sz="1800" dirty="0"/>
                    </a:p>
                  </a:txBody>
                  <a:tcPr marT="45709" marB="45709"/>
                </a:tc>
              </a:tr>
              <a:tr h="640026">
                <a:tc>
                  <a:txBody>
                    <a:bodyPr/>
                    <a:lstStyle/>
                    <a:p>
                      <a:r>
                        <a:rPr lang="en-US" sz="1800" smtClean="0"/>
                        <a:t>15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Wrap-up/ Summary of outcomes </a:t>
                      </a:r>
                      <a:endParaRPr lang="en-US" sz="1800" dirty="0"/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Peng</a:t>
                      </a:r>
                      <a:r>
                        <a:rPr lang="en-US" sz="1800" baseline="0" dirty="0" smtClean="0"/>
                        <a:t> and Frederic </a:t>
                      </a:r>
                      <a:r>
                        <a:rPr lang="en-US" sz="1800" baseline="0" dirty="0" err="1" smtClean="0"/>
                        <a:t>Lecat</a:t>
                      </a:r>
                      <a:endParaRPr lang="en-US" sz="1800" dirty="0"/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143247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RCP/RSP Workshop Aim – Day 2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a timely APANPIRG conclusion to endorse an APAC Regional PBCS Implementation Plan</a:t>
            </a:r>
          </a:p>
          <a:p>
            <a:pPr lvl="1"/>
            <a:r>
              <a:rPr lang="en-US" dirty="0" smtClean="0"/>
              <a:t>Develop draft plan</a:t>
            </a:r>
          </a:p>
          <a:p>
            <a:pPr lvl="1"/>
            <a:r>
              <a:rPr lang="en-US" dirty="0" smtClean="0"/>
              <a:t>To complement </a:t>
            </a:r>
            <a:r>
              <a:rPr lang="en-US" b="1" dirty="0" smtClean="0">
                <a:solidFill>
                  <a:srgbClr val="003399"/>
                </a:solidFill>
              </a:rPr>
              <a:t>APAC Regional </a:t>
            </a:r>
            <a:br>
              <a:rPr lang="en-US" b="1" dirty="0" smtClean="0">
                <a:solidFill>
                  <a:srgbClr val="003399"/>
                </a:solidFill>
              </a:rPr>
            </a:br>
            <a:r>
              <a:rPr lang="en-US" b="1" dirty="0" smtClean="0">
                <a:solidFill>
                  <a:srgbClr val="003399"/>
                </a:solidFill>
              </a:rPr>
              <a:t>PBN Implementation Plan</a:t>
            </a:r>
          </a:p>
          <a:p>
            <a:pPr lvl="1"/>
            <a:r>
              <a:rPr lang="en-US" dirty="0" smtClean="0"/>
              <a:t>Compatible with the global air navigation planning and performance-based concepts to ensure effective and harmonized PBCS implementation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6057900" y="2659382"/>
            <a:ext cx="2763838" cy="998538"/>
            <a:chOff x="6127750" y="203200"/>
            <a:chExt cx="2763838" cy="998538"/>
          </a:xfrm>
        </p:grpSpPr>
        <p:sp>
          <p:nvSpPr>
            <p:cNvPr id="5" name="Text Box 680"/>
            <p:cNvSpPr txBox="1">
              <a:spLocks noChangeArrowheads="1"/>
            </p:cNvSpPr>
            <p:nvPr/>
          </p:nvSpPr>
          <p:spPr bwMode="auto">
            <a:xfrm>
              <a:off x="7167563" y="488950"/>
              <a:ext cx="55086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2000" b="1" dirty="0">
                  <a:solidFill>
                    <a:srgbClr val="1D2F68"/>
                  </a:solidFill>
                </a:rPr>
                <a:t>ATM</a:t>
              </a:r>
            </a:p>
          </p:txBody>
        </p:sp>
        <p:sp>
          <p:nvSpPr>
            <p:cNvPr id="6" name="AutoShape 681"/>
            <p:cNvSpPr>
              <a:spLocks noChangeArrowheads="1"/>
            </p:cNvSpPr>
            <p:nvPr/>
          </p:nvSpPr>
          <p:spPr bwMode="auto">
            <a:xfrm>
              <a:off x="6127750" y="606425"/>
              <a:ext cx="619125" cy="338138"/>
            </a:xfrm>
            <a:prstGeom prst="wedgeRoundRectCallout">
              <a:avLst>
                <a:gd name="adj1" fmla="val 64361"/>
                <a:gd name="adj2" fmla="val -78639"/>
                <a:gd name="adj3" fmla="val 16667"/>
              </a:avLst>
            </a:prstGeom>
            <a:solidFill>
              <a:srgbClr val="CCFF99"/>
            </a:solidFill>
            <a:ln w="9525" algn="ctr">
              <a:solidFill>
                <a:srgbClr val="1D2F6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r>
                <a:rPr lang="en-US" sz="2000" b="1">
                  <a:solidFill>
                    <a:srgbClr val="1D2F68"/>
                  </a:solidFill>
                </a:rPr>
                <a:t>RCP</a:t>
              </a:r>
            </a:p>
          </p:txBody>
        </p:sp>
        <p:sp>
          <p:nvSpPr>
            <p:cNvPr id="7" name="AutoShape 682"/>
            <p:cNvSpPr>
              <a:spLocks noChangeArrowheads="1"/>
            </p:cNvSpPr>
            <p:nvPr/>
          </p:nvSpPr>
          <p:spPr bwMode="auto">
            <a:xfrm>
              <a:off x="8256588" y="203200"/>
              <a:ext cx="635000" cy="341313"/>
            </a:xfrm>
            <a:prstGeom prst="wedgeRoundRectCallout">
              <a:avLst>
                <a:gd name="adj1" fmla="val -84500"/>
                <a:gd name="adj2" fmla="val 16977"/>
                <a:gd name="adj3" fmla="val 16667"/>
              </a:avLst>
            </a:prstGeom>
            <a:solidFill>
              <a:srgbClr val="1D2F68"/>
            </a:solidFill>
            <a:ln w="12700" algn="ctr">
              <a:solidFill>
                <a:srgbClr val="1D2F6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RNP</a:t>
              </a:r>
            </a:p>
          </p:txBody>
        </p:sp>
        <p:sp>
          <p:nvSpPr>
            <p:cNvPr id="8" name="AutoShape 683"/>
            <p:cNvSpPr>
              <a:spLocks noChangeArrowheads="1"/>
            </p:cNvSpPr>
            <p:nvPr/>
          </p:nvSpPr>
          <p:spPr bwMode="auto">
            <a:xfrm>
              <a:off x="7912100" y="752475"/>
              <a:ext cx="635000" cy="341313"/>
            </a:xfrm>
            <a:prstGeom prst="wedgeRoundRectCallout">
              <a:avLst>
                <a:gd name="adj1" fmla="val -94250"/>
                <a:gd name="adj2" fmla="val 43486"/>
                <a:gd name="adj3" fmla="val 16667"/>
              </a:avLst>
            </a:prstGeom>
            <a:solidFill>
              <a:srgbClr val="FFFFCC"/>
            </a:solidFill>
            <a:ln w="12700" algn="ctr">
              <a:solidFill>
                <a:srgbClr val="1D2F6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r>
                <a:rPr lang="en-US" sz="2000" b="1">
                  <a:solidFill>
                    <a:srgbClr val="1D2F68"/>
                  </a:solidFill>
                </a:rPr>
                <a:t>RSP</a:t>
              </a:r>
            </a:p>
          </p:txBody>
        </p:sp>
        <p:sp>
          <p:nvSpPr>
            <p:cNvPr id="9" name="AutoShape 684"/>
            <p:cNvSpPr>
              <a:spLocks noChangeAspect="1" noChangeArrowheads="1"/>
            </p:cNvSpPr>
            <p:nvPr/>
          </p:nvSpPr>
          <p:spPr bwMode="auto">
            <a:xfrm>
              <a:off x="7050088" y="231775"/>
              <a:ext cx="785812" cy="820738"/>
            </a:xfrm>
            <a:custGeom>
              <a:avLst/>
              <a:gdLst>
                <a:gd name="T0" fmla="*/ 520018112 w 21600"/>
                <a:gd name="T1" fmla="*/ 0 h 21600"/>
                <a:gd name="T2" fmla="*/ 152298515 w 21600"/>
                <a:gd name="T3" fmla="*/ 173520922 h 21600"/>
                <a:gd name="T4" fmla="*/ 0 w 21600"/>
                <a:gd name="T5" fmla="*/ 592483315 h 21600"/>
                <a:gd name="T6" fmla="*/ 152298515 w 21600"/>
                <a:gd name="T7" fmla="*/ 1011445708 h 21600"/>
                <a:gd name="T8" fmla="*/ 520018112 w 21600"/>
                <a:gd name="T9" fmla="*/ 1184966630 h 21600"/>
                <a:gd name="T10" fmla="*/ 887737710 w 21600"/>
                <a:gd name="T11" fmla="*/ 1011445708 h 21600"/>
                <a:gd name="T12" fmla="*/ 1040036225 w 21600"/>
                <a:gd name="T13" fmla="*/ 592483315 h 21600"/>
                <a:gd name="T14" fmla="*/ 887737710 w 21600"/>
                <a:gd name="T15" fmla="*/ 17352092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564" y="10800"/>
                  </a:moveTo>
                  <a:cubicBezTo>
                    <a:pt x="1564" y="15901"/>
                    <a:pt x="5699" y="20036"/>
                    <a:pt x="10800" y="20036"/>
                  </a:cubicBezTo>
                  <a:cubicBezTo>
                    <a:pt x="15901" y="20036"/>
                    <a:pt x="20036" y="15901"/>
                    <a:pt x="20036" y="10800"/>
                  </a:cubicBezTo>
                  <a:cubicBezTo>
                    <a:pt x="20036" y="5699"/>
                    <a:pt x="15901" y="1564"/>
                    <a:pt x="10800" y="1564"/>
                  </a:cubicBezTo>
                  <a:cubicBezTo>
                    <a:pt x="5699" y="1564"/>
                    <a:pt x="1564" y="5699"/>
                    <a:pt x="1564" y="10800"/>
                  </a:cubicBezTo>
                  <a:close/>
                </a:path>
              </a:pathLst>
            </a:custGeom>
            <a:solidFill>
              <a:srgbClr val="1D2F68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Oval 685"/>
            <p:cNvSpPr>
              <a:spLocks noChangeAspect="1" noChangeArrowheads="1"/>
            </p:cNvSpPr>
            <p:nvPr/>
          </p:nvSpPr>
          <p:spPr bwMode="auto">
            <a:xfrm>
              <a:off x="7280275" y="836613"/>
              <a:ext cx="365125" cy="365125"/>
            </a:xfrm>
            <a:prstGeom prst="ellipse">
              <a:avLst/>
            </a:prstGeom>
            <a:solidFill>
              <a:srgbClr val="FFFFCC"/>
            </a:solidFill>
            <a:ln w="9525" algn="ctr">
              <a:solidFill>
                <a:srgbClr val="1D2F6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sz="2000" b="1" dirty="0">
                  <a:solidFill>
                    <a:srgbClr val="1D2F68"/>
                  </a:solidFill>
                </a:rPr>
                <a:t>S</a:t>
              </a:r>
            </a:p>
          </p:txBody>
        </p:sp>
        <p:sp>
          <p:nvSpPr>
            <p:cNvPr id="11" name="Oval 686"/>
            <p:cNvSpPr>
              <a:spLocks noChangeAspect="1" noChangeArrowheads="1"/>
            </p:cNvSpPr>
            <p:nvPr/>
          </p:nvSpPr>
          <p:spPr bwMode="auto">
            <a:xfrm>
              <a:off x="7681913" y="260350"/>
              <a:ext cx="365125" cy="365125"/>
            </a:xfrm>
            <a:prstGeom prst="ellipse">
              <a:avLst/>
            </a:prstGeom>
            <a:solidFill>
              <a:srgbClr val="1D2F68"/>
            </a:solidFill>
            <a:ln w="9525" algn="ctr">
              <a:solidFill>
                <a:srgbClr val="1D2F6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sz="2000" b="1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2" name="Oval 687"/>
            <p:cNvSpPr>
              <a:spLocks noChangeAspect="1" noChangeArrowheads="1"/>
            </p:cNvSpPr>
            <p:nvPr/>
          </p:nvSpPr>
          <p:spPr bwMode="auto">
            <a:xfrm>
              <a:off x="6818313" y="260350"/>
              <a:ext cx="365125" cy="365125"/>
            </a:xfrm>
            <a:prstGeom prst="ellipse">
              <a:avLst/>
            </a:prstGeom>
            <a:solidFill>
              <a:srgbClr val="CCFF99"/>
            </a:solidFill>
            <a:ln w="9525" algn="ctr">
              <a:solidFill>
                <a:srgbClr val="1D2F6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sz="2000" b="1">
                  <a:solidFill>
                    <a:srgbClr val="1D2F68"/>
                  </a:solidFill>
                </a:rPr>
                <a:t>C</a:t>
              </a:r>
            </a:p>
          </p:txBody>
        </p:sp>
      </p:grpSp>
      <p:sp>
        <p:nvSpPr>
          <p:cNvPr id="13" name="Freeform 12"/>
          <p:cNvSpPr/>
          <p:nvPr/>
        </p:nvSpPr>
        <p:spPr bwMode="auto">
          <a:xfrm>
            <a:off x="5914427" y="2632242"/>
            <a:ext cx="2689451" cy="1139658"/>
          </a:xfrm>
          <a:custGeom>
            <a:avLst/>
            <a:gdLst>
              <a:gd name="connsiteX0" fmla="*/ 282 w 3266233"/>
              <a:gd name="connsiteY0" fmla="*/ 452498 h 1410683"/>
              <a:gd name="connsiteX1" fmla="*/ 884202 w 3266233"/>
              <a:gd name="connsiteY1" fmla="*/ 10538 h 1410683"/>
              <a:gd name="connsiteX2" fmla="*/ 1768122 w 3266233"/>
              <a:gd name="connsiteY2" fmla="*/ 178178 h 1410683"/>
              <a:gd name="connsiteX3" fmla="*/ 2072922 w 3266233"/>
              <a:gd name="connsiteY3" fmla="*/ 620138 h 1410683"/>
              <a:gd name="connsiteX4" fmla="*/ 3094002 w 3266233"/>
              <a:gd name="connsiteY4" fmla="*/ 559178 h 1410683"/>
              <a:gd name="connsiteX5" fmla="*/ 3048282 w 3266233"/>
              <a:gd name="connsiteY5" fmla="*/ 1366898 h 1410683"/>
              <a:gd name="connsiteX6" fmla="*/ 975642 w 3266233"/>
              <a:gd name="connsiteY6" fmla="*/ 1214498 h 1410683"/>
              <a:gd name="connsiteX7" fmla="*/ 282 w 3266233"/>
              <a:gd name="connsiteY7" fmla="*/ 452498 h 1410683"/>
              <a:gd name="connsiteX0" fmla="*/ 473 w 2969244"/>
              <a:gd name="connsiteY0" fmla="*/ 654528 h 1417663"/>
              <a:gd name="connsiteX1" fmla="*/ 587213 w 2969244"/>
              <a:gd name="connsiteY1" fmla="*/ 22068 h 1417663"/>
              <a:gd name="connsiteX2" fmla="*/ 1471133 w 2969244"/>
              <a:gd name="connsiteY2" fmla="*/ 189708 h 1417663"/>
              <a:gd name="connsiteX3" fmla="*/ 1775933 w 2969244"/>
              <a:gd name="connsiteY3" fmla="*/ 631668 h 1417663"/>
              <a:gd name="connsiteX4" fmla="*/ 2797013 w 2969244"/>
              <a:gd name="connsiteY4" fmla="*/ 570708 h 1417663"/>
              <a:gd name="connsiteX5" fmla="*/ 2751293 w 2969244"/>
              <a:gd name="connsiteY5" fmla="*/ 1378428 h 1417663"/>
              <a:gd name="connsiteX6" fmla="*/ 678653 w 2969244"/>
              <a:gd name="connsiteY6" fmla="*/ 1226028 h 1417663"/>
              <a:gd name="connsiteX7" fmla="*/ 473 w 2969244"/>
              <a:gd name="connsiteY7" fmla="*/ 654528 h 1417663"/>
              <a:gd name="connsiteX0" fmla="*/ 7479 w 2976250"/>
              <a:gd name="connsiteY0" fmla="*/ 530677 h 1293812"/>
              <a:gd name="connsiteX1" fmla="*/ 396099 w 2976250"/>
              <a:gd name="connsiteY1" fmla="*/ 50617 h 1293812"/>
              <a:gd name="connsiteX2" fmla="*/ 1478139 w 2976250"/>
              <a:gd name="connsiteY2" fmla="*/ 65857 h 1293812"/>
              <a:gd name="connsiteX3" fmla="*/ 1782939 w 2976250"/>
              <a:gd name="connsiteY3" fmla="*/ 507817 h 1293812"/>
              <a:gd name="connsiteX4" fmla="*/ 2804019 w 2976250"/>
              <a:gd name="connsiteY4" fmla="*/ 446857 h 1293812"/>
              <a:gd name="connsiteX5" fmla="*/ 2758299 w 2976250"/>
              <a:gd name="connsiteY5" fmla="*/ 1254577 h 1293812"/>
              <a:gd name="connsiteX6" fmla="*/ 685659 w 2976250"/>
              <a:gd name="connsiteY6" fmla="*/ 1102177 h 1293812"/>
              <a:gd name="connsiteX7" fmla="*/ 7479 w 2976250"/>
              <a:gd name="connsiteY7" fmla="*/ 530677 h 1293812"/>
              <a:gd name="connsiteX0" fmla="*/ 6493 w 2975264"/>
              <a:gd name="connsiteY0" fmla="*/ 597150 h 1360285"/>
              <a:gd name="connsiteX1" fmla="*/ 395113 w 2975264"/>
              <a:gd name="connsiteY1" fmla="*/ 117090 h 1360285"/>
              <a:gd name="connsiteX2" fmla="*/ 1248553 w 2975264"/>
              <a:gd name="connsiteY2" fmla="*/ 33270 h 1360285"/>
              <a:gd name="connsiteX3" fmla="*/ 1781953 w 2975264"/>
              <a:gd name="connsiteY3" fmla="*/ 574290 h 1360285"/>
              <a:gd name="connsiteX4" fmla="*/ 2803033 w 2975264"/>
              <a:gd name="connsiteY4" fmla="*/ 513330 h 1360285"/>
              <a:gd name="connsiteX5" fmla="*/ 2757313 w 2975264"/>
              <a:gd name="connsiteY5" fmla="*/ 1321050 h 1360285"/>
              <a:gd name="connsiteX6" fmla="*/ 684673 w 2975264"/>
              <a:gd name="connsiteY6" fmla="*/ 1168650 h 1360285"/>
              <a:gd name="connsiteX7" fmla="*/ 6493 w 2975264"/>
              <a:gd name="connsiteY7" fmla="*/ 597150 h 1360285"/>
              <a:gd name="connsiteX0" fmla="*/ 6111 w 2974882"/>
              <a:gd name="connsiteY0" fmla="*/ 642536 h 1405671"/>
              <a:gd name="connsiteX1" fmla="*/ 394731 w 2974882"/>
              <a:gd name="connsiteY1" fmla="*/ 162476 h 1405671"/>
              <a:gd name="connsiteX2" fmla="*/ 1141491 w 2974882"/>
              <a:gd name="connsiteY2" fmla="*/ 25316 h 1405671"/>
              <a:gd name="connsiteX3" fmla="*/ 1781571 w 2974882"/>
              <a:gd name="connsiteY3" fmla="*/ 619676 h 1405671"/>
              <a:gd name="connsiteX4" fmla="*/ 2802651 w 2974882"/>
              <a:gd name="connsiteY4" fmla="*/ 558716 h 1405671"/>
              <a:gd name="connsiteX5" fmla="*/ 2756931 w 2974882"/>
              <a:gd name="connsiteY5" fmla="*/ 1366436 h 1405671"/>
              <a:gd name="connsiteX6" fmla="*/ 684291 w 2974882"/>
              <a:gd name="connsiteY6" fmla="*/ 1214036 h 1405671"/>
              <a:gd name="connsiteX7" fmla="*/ 6111 w 2974882"/>
              <a:gd name="connsiteY7" fmla="*/ 642536 h 1405671"/>
              <a:gd name="connsiteX0" fmla="*/ 6111 w 2980954"/>
              <a:gd name="connsiteY0" fmla="*/ 629906 h 1393041"/>
              <a:gd name="connsiteX1" fmla="*/ 394731 w 2980954"/>
              <a:gd name="connsiteY1" fmla="*/ 149846 h 1393041"/>
              <a:gd name="connsiteX2" fmla="*/ 1141491 w 2980954"/>
              <a:gd name="connsiteY2" fmla="*/ 12686 h 1393041"/>
              <a:gd name="connsiteX3" fmla="*/ 1674891 w 2980954"/>
              <a:gd name="connsiteY3" fmla="*/ 416546 h 1393041"/>
              <a:gd name="connsiteX4" fmla="*/ 2802651 w 2980954"/>
              <a:gd name="connsiteY4" fmla="*/ 546086 h 1393041"/>
              <a:gd name="connsiteX5" fmla="*/ 2756931 w 2980954"/>
              <a:gd name="connsiteY5" fmla="*/ 1353806 h 1393041"/>
              <a:gd name="connsiteX6" fmla="*/ 684291 w 2980954"/>
              <a:gd name="connsiteY6" fmla="*/ 1201406 h 1393041"/>
              <a:gd name="connsiteX7" fmla="*/ 6111 w 2980954"/>
              <a:gd name="connsiteY7" fmla="*/ 629906 h 1393041"/>
              <a:gd name="connsiteX0" fmla="*/ 6111 w 2836403"/>
              <a:gd name="connsiteY0" fmla="*/ 629906 h 1393041"/>
              <a:gd name="connsiteX1" fmla="*/ 394731 w 2836403"/>
              <a:gd name="connsiteY1" fmla="*/ 149846 h 1393041"/>
              <a:gd name="connsiteX2" fmla="*/ 1141491 w 2836403"/>
              <a:gd name="connsiteY2" fmla="*/ 12686 h 1393041"/>
              <a:gd name="connsiteX3" fmla="*/ 1674891 w 2836403"/>
              <a:gd name="connsiteY3" fmla="*/ 416546 h 1393041"/>
              <a:gd name="connsiteX4" fmla="*/ 2002551 w 2836403"/>
              <a:gd name="connsiteY4" fmla="*/ 568946 h 1393041"/>
              <a:gd name="connsiteX5" fmla="*/ 2756931 w 2836403"/>
              <a:gd name="connsiteY5" fmla="*/ 1353806 h 1393041"/>
              <a:gd name="connsiteX6" fmla="*/ 684291 w 2836403"/>
              <a:gd name="connsiteY6" fmla="*/ 1201406 h 1393041"/>
              <a:gd name="connsiteX7" fmla="*/ 6111 w 2836403"/>
              <a:gd name="connsiteY7" fmla="*/ 629906 h 1393041"/>
              <a:gd name="connsiteX0" fmla="*/ 6111 w 2837126"/>
              <a:gd name="connsiteY0" fmla="*/ 622636 h 1385771"/>
              <a:gd name="connsiteX1" fmla="*/ 394731 w 2837126"/>
              <a:gd name="connsiteY1" fmla="*/ 142576 h 1385771"/>
              <a:gd name="connsiteX2" fmla="*/ 1141491 w 2837126"/>
              <a:gd name="connsiteY2" fmla="*/ 5416 h 1385771"/>
              <a:gd name="connsiteX3" fmla="*/ 1606311 w 2837126"/>
              <a:gd name="connsiteY3" fmla="*/ 287356 h 1385771"/>
              <a:gd name="connsiteX4" fmla="*/ 2002551 w 2837126"/>
              <a:gd name="connsiteY4" fmla="*/ 561676 h 1385771"/>
              <a:gd name="connsiteX5" fmla="*/ 2756931 w 2837126"/>
              <a:gd name="connsiteY5" fmla="*/ 1346536 h 1385771"/>
              <a:gd name="connsiteX6" fmla="*/ 684291 w 2837126"/>
              <a:gd name="connsiteY6" fmla="*/ 1194136 h 1385771"/>
              <a:gd name="connsiteX7" fmla="*/ 6111 w 2837126"/>
              <a:gd name="connsiteY7" fmla="*/ 622636 h 1385771"/>
              <a:gd name="connsiteX0" fmla="*/ 6111 w 2830050"/>
              <a:gd name="connsiteY0" fmla="*/ 622636 h 1385771"/>
              <a:gd name="connsiteX1" fmla="*/ 394731 w 2830050"/>
              <a:gd name="connsiteY1" fmla="*/ 142576 h 1385771"/>
              <a:gd name="connsiteX2" fmla="*/ 1141491 w 2830050"/>
              <a:gd name="connsiteY2" fmla="*/ 5416 h 1385771"/>
              <a:gd name="connsiteX3" fmla="*/ 1606311 w 2830050"/>
              <a:gd name="connsiteY3" fmla="*/ 287356 h 1385771"/>
              <a:gd name="connsiteX4" fmla="*/ 1888251 w 2830050"/>
              <a:gd name="connsiteY4" fmla="*/ 523576 h 1385771"/>
              <a:gd name="connsiteX5" fmla="*/ 2756931 w 2830050"/>
              <a:gd name="connsiteY5" fmla="*/ 1346536 h 1385771"/>
              <a:gd name="connsiteX6" fmla="*/ 684291 w 2830050"/>
              <a:gd name="connsiteY6" fmla="*/ 1194136 h 1385771"/>
              <a:gd name="connsiteX7" fmla="*/ 6111 w 2830050"/>
              <a:gd name="connsiteY7" fmla="*/ 622636 h 1385771"/>
              <a:gd name="connsiteX0" fmla="*/ 6111 w 2839898"/>
              <a:gd name="connsiteY0" fmla="*/ 622636 h 1366815"/>
              <a:gd name="connsiteX1" fmla="*/ 394731 w 2839898"/>
              <a:gd name="connsiteY1" fmla="*/ 142576 h 1366815"/>
              <a:gd name="connsiteX2" fmla="*/ 1141491 w 2839898"/>
              <a:gd name="connsiteY2" fmla="*/ 5416 h 1366815"/>
              <a:gd name="connsiteX3" fmla="*/ 1606311 w 2839898"/>
              <a:gd name="connsiteY3" fmla="*/ 287356 h 1366815"/>
              <a:gd name="connsiteX4" fmla="*/ 1888251 w 2839898"/>
              <a:gd name="connsiteY4" fmla="*/ 523576 h 1366815"/>
              <a:gd name="connsiteX5" fmla="*/ 2421650 w 2839898"/>
              <a:gd name="connsiteY5" fmla="*/ 599776 h 1366815"/>
              <a:gd name="connsiteX6" fmla="*/ 2756931 w 2839898"/>
              <a:gd name="connsiteY6" fmla="*/ 1346536 h 1366815"/>
              <a:gd name="connsiteX7" fmla="*/ 684291 w 2839898"/>
              <a:gd name="connsiteY7" fmla="*/ 1194136 h 1366815"/>
              <a:gd name="connsiteX8" fmla="*/ 6111 w 2839898"/>
              <a:gd name="connsiteY8" fmla="*/ 622636 h 1366815"/>
              <a:gd name="connsiteX0" fmla="*/ 6111 w 2941990"/>
              <a:gd name="connsiteY0" fmla="*/ 622636 h 1365797"/>
              <a:gd name="connsiteX1" fmla="*/ 394731 w 2941990"/>
              <a:gd name="connsiteY1" fmla="*/ 142576 h 1365797"/>
              <a:gd name="connsiteX2" fmla="*/ 1141491 w 2941990"/>
              <a:gd name="connsiteY2" fmla="*/ 5416 h 1365797"/>
              <a:gd name="connsiteX3" fmla="*/ 1606311 w 2941990"/>
              <a:gd name="connsiteY3" fmla="*/ 287356 h 1365797"/>
              <a:gd name="connsiteX4" fmla="*/ 1888251 w 2941990"/>
              <a:gd name="connsiteY4" fmla="*/ 523576 h 1365797"/>
              <a:gd name="connsiteX5" fmla="*/ 2421650 w 2941990"/>
              <a:gd name="connsiteY5" fmla="*/ 599776 h 1365797"/>
              <a:gd name="connsiteX6" fmla="*/ 2840750 w 2941990"/>
              <a:gd name="connsiteY6" fmla="*/ 630256 h 1365797"/>
              <a:gd name="connsiteX7" fmla="*/ 2756931 w 2941990"/>
              <a:gd name="connsiteY7" fmla="*/ 1346536 h 1365797"/>
              <a:gd name="connsiteX8" fmla="*/ 684291 w 2941990"/>
              <a:gd name="connsiteY8" fmla="*/ 1194136 h 1365797"/>
              <a:gd name="connsiteX9" fmla="*/ 6111 w 2941990"/>
              <a:gd name="connsiteY9" fmla="*/ 622636 h 1365797"/>
              <a:gd name="connsiteX0" fmla="*/ 6111 w 2941990"/>
              <a:gd name="connsiteY0" fmla="*/ 622636 h 1365797"/>
              <a:gd name="connsiteX1" fmla="*/ 394731 w 2941990"/>
              <a:gd name="connsiteY1" fmla="*/ 142576 h 1365797"/>
              <a:gd name="connsiteX2" fmla="*/ 1141491 w 2941990"/>
              <a:gd name="connsiteY2" fmla="*/ 5416 h 1365797"/>
              <a:gd name="connsiteX3" fmla="*/ 1606311 w 2941990"/>
              <a:gd name="connsiteY3" fmla="*/ 287356 h 1365797"/>
              <a:gd name="connsiteX4" fmla="*/ 1888251 w 2941990"/>
              <a:gd name="connsiteY4" fmla="*/ 523576 h 1365797"/>
              <a:gd name="connsiteX5" fmla="*/ 2490230 w 2941990"/>
              <a:gd name="connsiteY5" fmla="*/ 523576 h 1365797"/>
              <a:gd name="connsiteX6" fmla="*/ 2840750 w 2941990"/>
              <a:gd name="connsiteY6" fmla="*/ 630256 h 1365797"/>
              <a:gd name="connsiteX7" fmla="*/ 2756931 w 2941990"/>
              <a:gd name="connsiteY7" fmla="*/ 1346536 h 1365797"/>
              <a:gd name="connsiteX8" fmla="*/ 684291 w 2941990"/>
              <a:gd name="connsiteY8" fmla="*/ 1194136 h 1365797"/>
              <a:gd name="connsiteX9" fmla="*/ 6111 w 2941990"/>
              <a:gd name="connsiteY9" fmla="*/ 622636 h 1365797"/>
              <a:gd name="connsiteX0" fmla="*/ 6111 w 2941990"/>
              <a:gd name="connsiteY0" fmla="*/ 622636 h 1365797"/>
              <a:gd name="connsiteX1" fmla="*/ 394731 w 2941990"/>
              <a:gd name="connsiteY1" fmla="*/ 142576 h 1365797"/>
              <a:gd name="connsiteX2" fmla="*/ 1141491 w 2941990"/>
              <a:gd name="connsiteY2" fmla="*/ 5416 h 1365797"/>
              <a:gd name="connsiteX3" fmla="*/ 1606311 w 2941990"/>
              <a:gd name="connsiteY3" fmla="*/ 287356 h 1365797"/>
              <a:gd name="connsiteX4" fmla="*/ 1888251 w 2941990"/>
              <a:gd name="connsiteY4" fmla="*/ 523576 h 1365797"/>
              <a:gd name="connsiteX5" fmla="*/ 2490230 w 2941990"/>
              <a:gd name="connsiteY5" fmla="*/ 523576 h 1365797"/>
              <a:gd name="connsiteX6" fmla="*/ 2840750 w 2941990"/>
              <a:gd name="connsiteY6" fmla="*/ 630256 h 1365797"/>
              <a:gd name="connsiteX7" fmla="*/ 2756931 w 2941990"/>
              <a:gd name="connsiteY7" fmla="*/ 1346536 h 1365797"/>
              <a:gd name="connsiteX8" fmla="*/ 684291 w 2941990"/>
              <a:gd name="connsiteY8" fmla="*/ 1194136 h 1365797"/>
              <a:gd name="connsiteX9" fmla="*/ 6111 w 2941990"/>
              <a:gd name="connsiteY9" fmla="*/ 622636 h 1365797"/>
              <a:gd name="connsiteX0" fmla="*/ 6111 w 2941990"/>
              <a:gd name="connsiteY0" fmla="*/ 622636 h 1365797"/>
              <a:gd name="connsiteX1" fmla="*/ 394731 w 2941990"/>
              <a:gd name="connsiteY1" fmla="*/ 142576 h 1365797"/>
              <a:gd name="connsiteX2" fmla="*/ 1141491 w 2941990"/>
              <a:gd name="connsiteY2" fmla="*/ 5416 h 1365797"/>
              <a:gd name="connsiteX3" fmla="*/ 1606311 w 2941990"/>
              <a:gd name="connsiteY3" fmla="*/ 287356 h 1365797"/>
              <a:gd name="connsiteX4" fmla="*/ 1888251 w 2941990"/>
              <a:gd name="connsiteY4" fmla="*/ 523576 h 1365797"/>
              <a:gd name="connsiteX5" fmla="*/ 2490230 w 2941990"/>
              <a:gd name="connsiteY5" fmla="*/ 523576 h 1365797"/>
              <a:gd name="connsiteX6" fmla="*/ 2840750 w 2941990"/>
              <a:gd name="connsiteY6" fmla="*/ 630256 h 1365797"/>
              <a:gd name="connsiteX7" fmla="*/ 2756931 w 2941990"/>
              <a:gd name="connsiteY7" fmla="*/ 1346536 h 1365797"/>
              <a:gd name="connsiteX8" fmla="*/ 684291 w 2941990"/>
              <a:gd name="connsiteY8" fmla="*/ 1194136 h 1365797"/>
              <a:gd name="connsiteX9" fmla="*/ 6111 w 2941990"/>
              <a:gd name="connsiteY9" fmla="*/ 622636 h 1365797"/>
              <a:gd name="connsiteX0" fmla="*/ 6111 w 2941990"/>
              <a:gd name="connsiteY0" fmla="*/ 622636 h 1365797"/>
              <a:gd name="connsiteX1" fmla="*/ 394731 w 2941990"/>
              <a:gd name="connsiteY1" fmla="*/ 142576 h 1365797"/>
              <a:gd name="connsiteX2" fmla="*/ 1141491 w 2941990"/>
              <a:gd name="connsiteY2" fmla="*/ 5416 h 1365797"/>
              <a:gd name="connsiteX3" fmla="*/ 1606311 w 2941990"/>
              <a:gd name="connsiteY3" fmla="*/ 287356 h 1365797"/>
              <a:gd name="connsiteX4" fmla="*/ 1888251 w 2941990"/>
              <a:gd name="connsiteY4" fmla="*/ 523576 h 1365797"/>
              <a:gd name="connsiteX5" fmla="*/ 2490230 w 2941990"/>
              <a:gd name="connsiteY5" fmla="*/ 523576 h 1365797"/>
              <a:gd name="connsiteX6" fmla="*/ 2840750 w 2941990"/>
              <a:gd name="connsiteY6" fmla="*/ 630256 h 1365797"/>
              <a:gd name="connsiteX7" fmla="*/ 2756931 w 2941990"/>
              <a:gd name="connsiteY7" fmla="*/ 1346536 h 1365797"/>
              <a:gd name="connsiteX8" fmla="*/ 684291 w 2941990"/>
              <a:gd name="connsiteY8" fmla="*/ 1194136 h 1365797"/>
              <a:gd name="connsiteX9" fmla="*/ 6111 w 2941990"/>
              <a:gd name="connsiteY9" fmla="*/ 622636 h 1365797"/>
              <a:gd name="connsiteX0" fmla="*/ 6111 w 2941990"/>
              <a:gd name="connsiteY0" fmla="*/ 622636 h 1365797"/>
              <a:gd name="connsiteX1" fmla="*/ 394731 w 2941990"/>
              <a:gd name="connsiteY1" fmla="*/ 142576 h 1365797"/>
              <a:gd name="connsiteX2" fmla="*/ 1141491 w 2941990"/>
              <a:gd name="connsiteY2" fmla="*/ 5416 h 1365797"/>
              <a:gd name="connsiteX3" fmla="*/ 1606311 w 2941990"/>
              <a:gd name="connsiteY3" fmla="*/ 287356 h 1365797"/>
              <a:gd name="connsiteX4" fmla="*/ 1888251 w 2941990"/>
              <a:gd name="connsiteY4" fmla="*/ 523576 h 1365797"/>
              <a:gd name="connsiteX5" fmla="*/ 2490230 w 2941990"/>
              <a:gd name="connsiteY5" fmla="*/ 523576 h 1365797"/>
              <a:gd name="connsiteX6" fmla="*/ 2840750 w 2941990"/>
              <a:gd name="connsiteY6" fmla="*/ 630256 h 1365797"/>
              <a:gd name="connsiteX7" fmla="*/ 2756931 w 2941990"/>
              <a:gd name="connsiteY7" fmla="*/ 1346536 h 1365797"/>
              <a:gd name="connsiteX8" fmla="*/ 684291 w 2941990"/>
              <a:gd name="connsiteY8" fmla="*/ 1194136 h 1365797"/>
              <a:gd name="connsiteX9" fmla="*/ 6111 w 2941990"/>
              <a:gd name="connsiteY9" fmla="*/ 622636 h 1365797"/>
              <a:gd name="connsiteX0" fmla="*/ 6111 w 2941990"/>
              <a:gd name="connsiteY0" fmla="*/ 622636 h 1365797"/>
              <a:gd name="connsiteX1" fmla="*/ 394731 w 2941990"/>
              <a:gd name="connsiteY1" fmla="*/ 142576 h 1365797"/>
              <a:gd name="connsiteX2" fmla="*/ 1141491 w 2941990"/>
              <a:gd name="connsiteY2" fmla="*/ 5416 h 1365797"/>
              <a:gd name="connsiteX3" fmla="*/ 1606311 w 2941990"/>
              <a:gd name="connsiteY3" fmla="*/ 287356 h 1365797"/>
              <a:gd name="connsiteX4" fmla="*/ 1888251 w 2941990"/>
              <a:gd name="connsiteY4" fmla="*/ 523576 h 1365797"/>
              <a:gd name="connsiteX5" fmla="*/ 2490230 w 2941990"/>
              <a:gd name="connsiteY5" fmla="*/ 523576 h 1365797"/>
              <a:gd name="connsiteX6" fmla="*/ 2840750 w 2941990"/>
              <a:gd name="connsiteY6" fmla="*/ 630256 h 1365797"/>
              <a:gd name="connsiteX7" fmla="*/ 2756931 w 2941990"/>
              <a:gd name="connsiteY7" fmla="*/ 1346536 h 1365797"/>
              <a:gd name="connsiteX8" fmla="*/ 684291 w 2941990"/>
              <a:gd name="connsiteY8" fmla="*/ 1194136 h 1365797"/>
              <a:gd name="connsiteX9" fmla="*/ 6111 w 2941990"/>
              <a:gd name="connsiteY9" fmla="*/ 622636 h 1365797"/>
              <a:gd name="connsiteX0" fmla="*/ 6111 w 2941990"/>
              <a:gd name="connsiteY0" fmla="*/ 622636 h 1365797"/>
              <a:gd name="connsiteX1" fmla="*/ 394731 w 2941990"/>
              <a:gd name="connsiteY1" fmla="*/ 142576 h 1365797"/>
              <a:gd name="connsiteX2" fmla="*/ 1141491 w 2941990"/>
              <a:gd name="connsiteY2" fmla="*/ 5416 h 1365797"/>
              <a:gd name="connsiteX3" fmla="*/ 1606311 w 2941990"/>
              <a:gd name="connsiteY3" fmla="*/ 287356 h 1365797"/>
              <a:gd name="connsiteX4" fmla="*/ 1888251 w 2941990"/>
              <a:gd name="connsiteY4" fmla="*/ 523576 h 1365797"/>
              <a:gd name="connsiteX5" fmla="*/ 2345450 w 2941990"/>
              <a:gd name="connsiteY5" fmla="*/ 523576 h 1365797"/>
              <a:gd name="connsiteX6" fmla="*/ 2840750 w 2941990"/>
              <a:gd name="connsiteY6" fmla="*/ 630256 h 1365797"/>
              <a:gd name="connsiteX7" fmla="*/ 2756931 w 2941990"/>
              <a:gd name="connsiteY7" fmla="*/ 1346536 h 1365797"/>
              <a:gd name="connsiteX8" fmla="*/ 684291 w 2941990"/>
              <a:gd name="connsiteY8" fmla="*/ 1194136 h 1365797"/>
              <a:gd name="connsiteX9" fmla="*/ 6111 w 2941990"/>
              <a:gd name="connsiteY9" fmla="*/ 622636 h 1365797"/>
              <a:gd name="connsiteX0" fmla="*/ 6111 w 2941990"/>
              <a:gd name="connsiteY0" fmla="*/ 619252 h 1362413"/>
              <a:gd name="connsiteX1" fmla="*/ 394731 w 2941990"/>
              <a:gd name="connsiteY1" fmla="*/ 139192 h 1362413"/>
              <a:gd name="connsiteX2" fmla="*/ 1141491 w 2941990"/>
              <a:gd name="connsiteY2" fmla="*/ 2032 h 1362413"/>
              <a:gd name="connsiteX3" fmla="*/ 1552971 w 2941990"/>
              <a:gd name="connsiteY3" fmla="*/ 215392 h 1362413"/>
              <a:gd name="connsiteX4" fmla="*/ 1888251 w 2941990"/>
              <a:gd name="connsiteY4" fmla="*/ 520192 h 1362413"/>
              <a:gd name="connsiteX5" fmla="*/ 2345450 w 2941990"/>
              <a:gd name="connsiteY5" fmla="*/ 520192 h 1362413"/>
              <a:gd name="connsiteX6" fmla="*/ 2840750 w 2941990"/>
              <a:gd name="connsiteY6" fmla="*/ 626872 h 1362413"/>
              <a:gd name="connsiteX7" fmla="*/ 2756931 w 2941990"/>
              <a:gd name="connsiteY7" fmla="*/ 1343152 h 1362413"/>
              <a:gd name="connsiteX8" fmla="*/ 684291 w 2941990"/>
              <a:gd name="connsiteY8" fmla="*/ 1190752 h 1362413"/>
              <a:gd name="connsiteX9" fmla="*/ 6111 w 2941990"/>
              <a:gd name="connsiteY9" fmla="*/ 619252 h 1362413"/>
              <a:gd name="connsiteX0" fmla="*/ 6111 w 2941990"/>
              <a:gd name="connsiteY0" fmla="*/ 619252 h 1362413"/>
              <a:gd name="connsiteX1" fmla="*/ 394731 w 2941990"/>
              <a:gd name="connsiteY1" fmla="*/ 139192 h 1362413"/>
              <a:gd name="connsiteX2" fmla="*/ 1141491 w 2941990"/>
              <a:gd name="connsiteY2" fmla="*/ 2032 h 1362413"/>
              <a:gd name="connsiteX3" fmla="*/ 1552971 w 2941990"/>
              <a:gd name="connsiteY3" fmla="*/ 215392 h 1362413"/>
              <a:gd name="connsiteX4" fmla="*/ 1888251 w 2941990"/>
              <a:gd name="connsiteY4" fmla="*/ 520192 h 1362413"/>
              <a:gd name="connsiteX5" fmla="*/ 2345450 w 2941990"/>
              <a:gd name="connsiteY5" fmla="*/ 520192 h 1362413"/>
              <a:gd name="connsiteX6" fmla="*/ 2840750 w 2941990"/>
              <a:gd name="connsiteY6" fmla="*/ 626872 h 1362413"/>
              <a:gd name="connsiteX7" fmla="*/ 2756931 w 2941990"/>
              <a:gd name="connsiteY7" fmla="*/ 1343152 h 1362413"/>
              <a:gd name="connsiteX8" fmla="*/ 684291 w 2941990"/>
              <a:gd name="connsiteY8" fmla="*/ 1190752 h 1362413"/>
              <a:gd name="connsiteX9" fmla="*/ 6111 w 2941990"/>
              <a:gd name="connsiteY9" fmla="*/ 619252 h 1362413"/>
              <a:gd name="connsiteX0" fmla="*/ 356 w 2936235"/>
              <a:gd name="connsiteY0" fmla="*/ 619252 h 1362413"/>
              <a:gd name="connsiteX1" fmla="*/ 388976 w 2936235"/>
              <a:gd name="connsiteY1" fmla="*/ 139192 h 1362413"/>
              <a:gd name="connsiteX2" fmla="*/ 1135736 w 2936235"/>
              <a:gd name="connsiteY2" fmla="*/ 2032 h 1362413"/>
              <a:gd name="connsiteX3" fmla="*/ 1547216 w 2936235"/>
              <a:gd name="connsiteY3" fmla="*/ 215392 h 1362413"/>
              <a:gd name="connsiteX4" fmla="*/ 1882496 w 2936235"/>
              <a:gd name="connsiteY4" fmla="*/ 520192 h 1362413"/>
              <a:gd name="connsiteX5" fmla="*/ 2339695 w 2936235"/>
              <a:gd name="connsiteY5" fmla="*/ 520192 h 1362413"/>
              <a:gd name="connsiteX6" fmla="*/ 2834995 w 2936235"/>
              <a:gd name="connsiteY6" fmla="*/ 626872 h 1362413"/>
              <a:gd name="connsiteX7" fmla="*/ 2751176 w 2936235"/>
              <a:gd name="connsiteY7" fmla="*/ 1343152 h 1362413"/>
              <a:gd name="connsiteX8" fmla="*/ 678536 w 2936235"/>
              <a:gd name="connsiteY8" fmla="*/ 1190752 h 1362413"/>
              <a:gd name="connsiteX9" fmla="*/ 356 w 2936235"/>
              <a:gd name="connsiteY9" fmla="*/ 619252 h 1362413"/>
              <a:gd name="connsiteX0" fmla="*/ 6666 w 2942545"/>
              <a:gd name="connsiteY0" fmla="*/ 619252 h 1353534"/>
              <a:gd name="connsiteX1" fmla="*/ 395286 w 2942545"/>
              <a:gd name="connsiteY1" fmla="*/ 139192 h 1353534"/>
              <a:gd name="connsiteX2" fmla="*/ 1142046 w 2942545"/>
              <a:gd name="connsiteY2" fmla="*/ 2032 h 1353534"/>
              <a:gd name="connsiteX3" fmla="*/ 1553526 w 2942545"/>
              <a:gd name="connsiteY3" fmla="*/ 215392 h 1353534"/>
              <a:gd name="connsiteX4" fmla="*/ 1888806 w 2942545"/>
              <a:gd name="connsiteY4" fmla="*/ 520192 h 1353534"/>
              <a:gd name="connsiteX5" fmla="*/ 2346005 w 2942545"/>
              <a:gd name="connsiteY5" fmla="*/ 520192 h 1353534"/>
              <a:gd name="connsiteX6" fmla="*/ 2841305 w 2942545"/>
              <a:gd name="connsiteY6" fmla="*/ 626872 h 1353534"/>
              <a:gd name="connsiteX7" fmla="*/ 2757486 w 2942545"/>
              <a:gd name="connsiteY7" fmla="*/ 1343152 h 1353534"/>
              <a:gd name="connsiteX8" fmla="*/ 700086 w 2942545"/>
              <a:gd name="connsiteY8" fmla="*/ 1061212 h 1353534"/>
              <a:gd name="connsiteX9" fmla="*/ 6666 w 2942545"/>
              <a:gd name="connsiteY9" fmla="*/ 619252 h 1353534"/>
              <a:gd name="connsiteX0" fmla="*/ 7844 w 2890383"/>
              <a:gd name="connsiteY0" fmla="*/ 688241 h 1353544"/>
              <a:gd name="connsiteX1" fmla="*/ 343124 w 2890383"/>
              <a:gd name="connsiteY1" fmla="*/ 139601 h 1353544"/>
              <a:gd name="connsiteX2" fmla="*/ 1089884 w 2890383"/>
              <a:gd name="connsiteY2" fmla="*/ 2441 h 1353544"/>
              <a:gd name="connsiteX3" fmla="*/ 1501364 w 2890383"/>
              <a:gd name="connsiteY3" fmla="*/ 215801 h 1353544"/>
              <a:gd name="connsiteX4" fmla="*/ 1836644 w 2890383"/>
              <a:gd name="connsiteY4" fmla="*/ 520601 h 1353544"/>
              <a:gd name="connsiteX5" fmla="*/ 2293843 w 2890383"/>
              <a:gd name="connsiteY5" fmla="*/ 520601 h 1353544"/>
              <a:gd name="connsiteX6" fmla="*/ 2789143 w 2890383"/>
              <a:gd name="connsiteY6" fmla="*/ 627281 h 1353544"/>
              <a:gd name="connsiteX7" fmla="*/ 2705324 w 2890383"/>
              <a:gd name="connsiteY7" fmla="*/ 1343561 h 1353544"/>
              <a:gd name="connsiteX8" fmla="*/ 647924 w 2890383"/>
              <a:gd name="connsiteY8" fmla="*/ 1061621 h 1353544"/>
              <a:gd name="connsiteX9" fmla="*/ 7844 w 2890383"/>
              <a:gd name="connsiteY9" fmla="*/ 688241 h 1353544"/>
              <a:gd name="connsiteX0" fmla="*/ 1612 w 2884151"/>
              <a:gd name="connsiteY0" fmla="*/ 688241 h 1353544"/>
              <a:gd name="connsiteX1" fmla="*/ 336892 w 2884151"/>
              <a:gd name="connsiteY1" fmla="*/ 139601 h 1353544"/>
              <a:gd name="connsiteX2" fmla="*/ 1083652 w 2884151"/>
              <a:gd name="connsiteY2" fmla="*/ 2441 h 1353544"/>
              <a:gd name="connsiteX3" fmla="*/ 1495132 w 2884151"/>
              <a:gd name="connsiteY3" fmla="*/ 215801 h 1353544"/>
              <a:gd name="connsiteX4" fmla="*/ 1830412 w 2884151"/>
              <a:gd name="connsiteY4" fmla="*/ 520601 h 1353544"/>
              <a:gd name="connsiteX5" fmla="*/ 2287611 w 2884151"/>
              <a:gd name="connsiteY5" fmla="*/ 520601 h 1353544"/>
              <a:gd name="connsiteX6" fmla="*/ 2782911 w 2884151"/>
              <a:gd name="connsiteY6" fmla="*/ 627281 h 1353544"/>
              <a:gd name="connsiteX7" fmla="*/ 2699092 w 2884151"/>
              <a:gd name="connsiteY7" fmla="*/ 1343561 h 1353544"/>
              <a:gd name="connsiteX8" fmla="*/ 641692 w 2884151"/>
              <a:gd name="connsiteY8" fmla="*/ 1061621 h 1353544"/>
              <a:gd name="connsiteX9" fmla="*/ 1612 w 2884151"/>
              <a:gd name="connsiteY9" fmla="*/ 688241 h 1353544"/>
              <a:gd name="connsiteX0" fmla="*/ 1666 w 2876585"/>
              <a:gd name="connsiteY0" fmla="*/ 619252 h 1353534"/>
              <a:gd name="connsiteX1" fmla="*/ 329326 w 2876585"/>
              <a:gd name="connsiteY1" fmla="*/ 139192 h 1353534"/>
              <a:gd name="connsiteX2" fmla="*/ 1076086 w 2876585"/>
              <a:gd name="connsiteY2" fmla="*/ 2032 h 1353534"/>
              <a:gd name="connsiteX3" fmla="*/ 1487566 w 2876585"/>
              <a:gd name="connsiteY3" fmla="*/ 215392 h 1353534"/>
              <a:gd name="connsiteX4" fmla="*/ 1822846 w 2876585"/>
              <a:gd name="connsiteY4" fmla="*/ 520192 h 1353534"/>
              <a:gd name="connsiteX5" fmla="*/ 2280045 w 2876585"/>
              <a:gd name="connsiteY5" fmla="*/ 520192 h 1353534"/>
              <a:gd name="connsiteX6" fmla="*/ 2775345 w 2876585"/>
              <a:gd name="connsiteY6" fmla="*/ 626872 h 1353534"/>
              <a:gd name="connsiteX7" fmla="*/ 2691526 w 2876585"/>
              <a:gd name="connsiteY7" fmla="*/ 1343152 h 1353534"/>
              <a:gd name="connsiteX8" fmla="*/ 634126 w 2876585"/>
              <a:gd name="connsiteY8" fmla="*/ 1061212 h 1353534"/>
              <a:gd name="connsiteX9" fmla="*/ 1666 w 2876585"/>
              <a:gd name="connsiteY9" fmla="*/ 619252 h 1353534"/>
              <a:gd name="connsiteX0" fmla="*/ 1611 w 2884150"/>
              <a:gd name="connsiteY0" fmla="*/ 657562 h 1353519"/>
              <a:gd name="connsiteX1" fmla="*/ 336891 w 2884150"/>
              <a:gd name="connsiteY1" fmla="*/ 139402 h 1353519"/>
              <a:gd name="connsiteX2" fmla="*/ 1083651 w 2884150"/>
              <a:gd name="connsiteY2" fmla="*/ 2242 h 1353519"/>
              <a:gd name="connsiteX3" fmla="*/ 1495131 w 2884150"/>
              <a:gd name="connsiteY3" fmla="*/ 215602 h 1353519"/>
              <a:gd name="connsiteX4" fmla="*/ 1830411 w 2884150"/>
              <a:gd name="connsiteY4" fmla="*/ 520402 h 1353519"/>
              <a:gd name="connsiteX5" fmla="*/ 2287610 w 2884150"/>
              <a:gd name="connsiteY5" fmla="*/ 520402 h 1353519"/>
              <a:gd name="connsiteX6" fmla="*/ 2782910 w 2884150"/>
              <a:gd name="connsiteY6" fmla="*/ 627082 h 1353519"/>
              <a:gd name="connsiteX7" fmla="*/ 2699091 w 2884150"/>
              <a:gd name="connsiteY7" fmla="*/ 1343362 h 1353519"/>
              <a:gd name="connsiteX8" fmla="*/ 641691 w 2884150"/>
              <a:gd name="connsiteY8" fmla="*/ 1061422 h 1353519"/>
              <a:gd name="connsiteX9" fmla="*/ 1611 w 2884150"/>
              <a:gd name="connsiteY9" fmla="*/ 657562 h 1353519"/>
              <a:gd name="connsiteX0" fmla="*/ 6314 w 2888853"/>
              <a:gd name="connsiteY0" fmla="*/ 655707 h 1351664"/>
              <a:gd name="connsiteX1" fmla="*/ 364454 w 2888853"/>
              <a:gd name="connsiteY1" fmla="*/ 175647 h 1351664"/>
              <a:gd name="connsiteX2" fmla="*/ 1088354 w 2888853"/>
              <a:gd name="connsiteY2" fmla="*/ 387 h 1351664"/>
              <a:gd name="connsiteX3" fmla="*/ 1499834 w 2888853"/>
              <a:gd name="connsiteY3" fmla="*/ 213747 h 1351664"/>
              <a:gd name="connsiteX4" fmla="*/ 1835114 w 2888853"/>
              <a:gd name="connsiteY4" fmla="*/ 518547 h 1351664"/>
              <a:gd name="connsiteX5" fmla="*/ 2292313 w 2888853"/>
              <a:gd name="connsiteY5" fmla="*/ 518547 h 1351664"/>
              <a:gd name="connsiteX6" fmla="*/ 2787613 w 2888853"/>
              <a:gd name="connsiteY6" fmla="*/ 625227 h 1351664"/>
              <a:gd name="connsiteX7" fmla="*/ 2703794 w 2888853"/>
              <a:gd name="connsiteY7" fmla="*/ 1341507 h 1351664"/>
              <a:gd name="connsiteX8" fmla="*/ 646394 w 2888853"/>
              <a:gd name="connsiteY8" fmla="*/ 1059567 h 1351664"/>
              <a:gd name="connsiteX9" fmla="*/ 6314 w 2888853"/>
              <a:gd name="connsiteY9" fmla="*/ 655707 h 1351664"/>
              <a:gd name="connsiteX0" fmla="*/ 6314 w 2790663"/>
              <a:gd name="connsiteY0" fmla="*/ 655707 h 1235525"/>
              <a:gd name="connsiteX1" fmla="*/ 364454 w 2790663"/>
              <a:gd name="connsiteY1" fmla="*/ 175647 h 1235525"/>
              <a:gd name="connsiteX2" fmla="*/ 1088354 w 2790663"/>
              <a:gd name="connsiteY2" fmla="*/ 387 h 1235525"/>
              <a:gd name="connsiteX3" fmla="*/ 1499834 w 2790663"/>
              <a:gd name="connsiteY3" fmla="*/ 213747 h 1235525"/>
              <a:gd name="connsiteX4" fmla="*/ 1835114 w 2790663"/>
              <a:gd name="connsiteY4" fmla="*/ 518547 h 1235525"/>
              <a:gd name="connsiteX5" fmla="*/ 2292313 w 2790663"/>
              <a:gd name="connsiteY5" fmla="*/ 518547 h 1235525"/>
              <a:gd name="connsiteX6" fmla="*/ 2787613 w 2790663"/>
              <a:gd name="connsiteY6" fmla="*/ 625227 h 1235525"/>
              <a:gd name="connsiteX7" fmla="*/ 1797014 w 2790663"/>
              <a:gd name="connsiteY7" fmla="*/ 1219587 h 1235525"/>
              <a:gd name="connsiteX8" fmla="*/ 646394 w 2790663"/>
              <a:gd name="connsiteY8" fmla="*/ 1059567 h 1235525"/>
              <a:gd name="connsiteX9" fmla="*/ 6314 w 2790663"/>
              <a:gd name="connsiteY9" fmla="*/ 655707 h 1235525"/>
              <a:gd name="connsiteX0" fmla="*/ 6314 w 2791564"/>
              <a:gd name="connsiteY0" fmla="*/ 655707 h 1221985"/>
              <a:gd name="connsiteX1" fmla="*/ 364454 w 2791564"/>
              <a:gd name="connsiteY1" fmla="*/ 175647 h 1221985"/>
              <a:gd name="connsiteX2" fmla="*/ 1088354 w 2791564"/>
              <a:gd name="connsiteY2" fmla="*/ 387 h 1221985"/>
              <a:gd name="connsiteX3" fmla="*/ 1499834 w 2791564"/>
              <a:gd name="connsiteY3" fmla="*/ 213747 h 1221985"/>
              <a:gd name="connsiteX4" fmla="*/ 1835114 w 2791564"/>
              <a:gd name="connsiteY4" fmla="*/ 518547 h 1221985"/>
              <a:gd name="connsiteX5" fmla="*/ 2292313 w 2791564"/>
              <a:gd name="connsiteY5" fmla="*/ 518547 h 1221985"/>
              <a:gd name="connsiteX6" fmla="*/ 2787613 w 2791564"/>
              <a:gd name="connsiteY6" fmla="*/ 625227 h 1221985"/>
              <a:gd name="connsiteX7" fmla="*/ 2559014 w 2791564"/>
              <a:gd name="connsiteY7" fmla="*/ 1051948 h 1221985"/>
              <a:gd name="connsiteX8" fmla="*/ 1797014 w 2791564"/>
              <a:gd name="connsiteY8" fmla="*/ 1219587 h 1221985"/>
              <a:gd name="connsiteX9" fmla="*/ 646394 w 2791564"/>
              <a:gd name="connsiteY9" fmla="*/ 1059567 h 1221985"/>
              <a:gd name="connsiteX10" fmla="*/ 6314 w 2791564"/>
              <a:gd name="connsiteY10" fmla="*/ 655707 h 1221985"/>
              <a:gd name="connsiteX0" fmla="*/ 6314 w 2734335"/>
              <a:gd name="connsiteY0" fmla="*/ 655707 h 1221985"/>
              <a:gd name="connsiteX1" fmla="*/ 364454 w 2734335"/>
              <a:gd name="connsiteY1" fmla="*/ 175647 h 1221985"/>
              <a:gd name="connsiteX2" fmla="*/ 1088354 w 2734335"/>
              <a:gd name="connsiteY2" fmla="*/ 387 h 1221985"/>
              <a:gd name="connsiteX3" fmla="*/ 1499834 w 2734335"/>
              <a:gd name="connsiteY3" fmla="*/ 213747 h 1221985"/>
              <a:gd name="connsiteX4" fmla="*/ 1835114 w 2734335"/>
              <a:gd name="connsiteY4" fmla="*/ 518547 h 1221985"/>
              <a:gd name="connsiteX5" fmla="*/ 2292313 w 2734335"/>
              <a:gd name="connsiteY5" fmla="*/ 518547 h 1221985"/>
              <a:gd name="connsiteX6" fmla="*/ 2726653 w 2734335"/>
              <a:gd name="connsiteY6" fmla="*/ 716667 h 1221985"/>
              <a:gd name="connsiteX7" fmla="*/ 2559014 w 2734335"/>
              <a:gd name="connsiteY7" fmla="*/ 1051948 h 1221985"/>
              <a:gd name="connsiteX8" fmla="*/ 1797014 w 2734335"/>
              <a:gd name="connsiteY8" fmla="*/ 1219587 h 1221985"/>
              <a:gd name="connsiteX9" fmla="*/ 646394 w 2734335"/>
              <a:gd name="connsiteY9" fmla="*/ 1059567 h 1221985"/>
              <a:gd name="connsiteX10" fmla="*/ 6314 w 2734335"/>
              <a:gd name="connsiteY10" fmla="*/ 655707 h 1221985"/>
              <a:gd name="connsiteX0" fmla="*/ 6314 w 2734335"/>
              <a:gd name="connsiteY0" fmla="*/ 655707 h 1221985"/>
              <a:gd name="connsiteX1" fmla="*/ 364454 w 2734335"/>
              <a:gd name="connsiteY1" fmla="*/ 175647 h 1221985"/>
              <a:gd name="connsiteX2" fmla="*/ 1088354 w 2734335"/>
              <a:gd name="connsiteY2" fmla="*/ 387 h 1221985"/>
              <a:gd name="connsiteX3" fmla="*/ 1499834 w 2734335"/>
              <a:gd name="connsiteY3" fmla="*/ 213747 h 1221985"/>
              <a:gd name="connsiteX4" fmla="*/ 1835114 w 2734335"/>
              <a:gd name="connsiteY4" fmla="*/ 518547 h 1221985"/>
              <a:gd name="connsiteX5" fmla="*/ 2292313 w 2734335"/>
              <a:gd name="connsiteY5" fmla="*/ 518547 h 1221985"/>
              <a:gd name="connsiteX6" fmla="*/ 2726653 w 2734335"/>
              <a:gd name="connsiteY6" fmla="*/ 716667 h 1221985"/>
              <a:gd name="connsiteX7" fmla="*/ 2559014 w 2734335"/>
              <a:gd name="connsiteY7" fmla="*/ 1051948 h 1221985"/>
              <a:gd name="connsiteX8" fmla="*/ 1797014 w 2734335"/>
              <a:gd name="connsiteY8" fmla="*/ 1219587 h 1221985"/>
              <a:gd name="connsiteX9" fmla="*/ 646394 w 2734335"/>
              <a:gd name="connsiteY9" fmla="*/ 1059567 h 1221985"/>
              <a:gd name="connsiteX10" fmla="*/ 6314 w 2734335"/>
              <a:gd name="connsiteY10" fmla="*/ 655707 h 1221985"/>
              <a:gd name="connsiteX0" fmla="*/ 6314 w 2741208"/>
              <a:gd name="connsiteY0" fmla="*/ 655707 h 1221985"/>
              <a:gd name="connsiteX1" fmla="*/ 364454 w 2741208"/>
              <a:gd name="connsiteY1" fmla="*/ 175647 h 1221985"/>
              <a:gd name="connsiteX2" fmla="*/ 1088354 w 2741208"/>
              <a:gd name="connsiteY2" fmla="*/ 387 h 1221985"/>
              <a:gd name="connsiteX3" fmla="*/ 1499834 w 2741208"/>
              <a:gd name="connsiteY3" fmla="*/ 213747 h 1221985"/>
              <a:gd name="connsiteX4" fmla="*/ 1835114 w 2741208"/>
              <a:gd name="connsiteY4" fmla="*/ 518547 h 1221985"/>
              <a:gd name="connsiteX5" fmla="*/ 2292313 w 2741208"/>
              <a:gd name="connsiteY5" fmla="*/ 518547 h 1221985"/>
              <a:gd name="connsiteX6" fmla="*/ 2734273 w 2741208"/>
              <a:gd name="connsiteY6" fmla="*/ 617607 h 1221985"/>
              <a:gd name="connsiteX7" fmla="*/ 2559014 w 2741208"/>
              <a:gd name="connsiteY7" fmla="*/ 1051948 h 1221985"/>
              <a:gd name="connsiteX8" fmla="*/ 1797014 w 2741208"/>
              <a:gd name="connsiteY8" fmla="*/ 1219587 h 1221985"/>
              <a:gd name="connsiteX9" fmla="*/ 646394 w 2741208"/>
              <a:gd name="connsiteY9" fmla="*/ 1059567 h 1221985"/>
              <a:gd name="connsiteX10" fmla="*/ 6314 w 2741208"/>
              <a:gd name="connsiteY10" fmla="*/ 655707 h 1221985"/>
              <a:gd name="connsiteX0" fmla="*/ 6314 w 2741208"/>
              <a:gd name="connsiteY0" fmla="*/ 655389 h 1221667"/>
              <a:gd name="connsiteX1" fmla="*/ 364454 w 2741208"/>
              <a:gd name="connsiteY1" fmla="*/ 175329 h 1221667"/>
              <a:gd name="connsiteX2" fmla="*/ 1088354 w 2741208"/>
              <a:gd name="connsiteY2" fmla="*/ 69 h 1221667"/>
              <a:gd name="connsiteX3" fmla="*/ 1515074 w 2741208"/>
              <a:gd name="connsiteY3" fmla="*/ 190569 h 1221667"/>
              <a:gd name="connsiteX4" fmla="*/ 1835114 w 2741208"/>
              <a:gd name="connsiteY4" fmla="*/ 518229 h 1221667"/>
              <a:gd name="connsiteX5" fmla="*/ 2292313 w 2741208"/>
              <a:gd name="connsiteY5" fmla="*/ 518229 h 1221667"/>
              <a:gd name="connsiteX6" fmla="*/ 2734273 w 2741208"/>
              <a:gd name="connsiteY6" fmla="*/ 617289 h 1221667"/>
              <a:gd name="connsiteX7" fmla="*/ 2559014 w 2741208"/>
              <a:gd name="connsiteY7" fmla="*/ 1051630 h 1221667"/>
              <a:gd name="connsiteX8" fmla="*/ 1797014 w 2741208"/>
              <a:gd name="connsiteY8" fmla="*/ 1219269 h 1221667"/>
              <a:gd name="connsiteX9" fmla="*/ 646394 w 2741208"/>
              <a:gd name="connsiteY9" fmla="*/ 1059249 h 1221667"/>
              <a:gd name="connsiteX10" fmla="*/ 6314 w 2741208"/>
              <a:gd name="connsiteY10" fmla="*/ 655389 h 1221667"/>
              <a:gd name="connsiteX0" fmla="*/ 6314 w 2741208"/>
              <a:gd name="connsiteY0" fmla="*/ 655389 h 1221667"/>
              <a:gd name="connsiteX1" fmla="*/ 364454 w 2741208"/>
              <a:gd name="connsiteY1" fmla="*/ 175329 h 1221667"/>
              <a:gd name="connsiteX2" fmla="*/ 1088354 w 2741208"/>
              <a:gd name="connsiteY2" fmla="*/ 69 h 1221667"/>
              <a:gd name="connsiteX3" fmla="*/ 1515074 w 2741208"/>
              <a:gd name="connsiteY3" fmla="*/ 190569 h 1221667"/>
              <a:gd name="connsiteX4" fmla="*/ 1857974 w 2741208"/>
              <a:gd name="connsiteY4" fmla="*/ 487749 h 1221667"/>
              <a:gd name="connsiteX5" fmla="*/ 2292313 w 2741208"/>
              <a:gd name="connsiteY5" fmla="*/ 518229 h 1221667"/>
              <a:gd name="connsiteX6" fmla="*/ 2734273 w 2741208"/>
              <a:gd name="connsiteY6" fmla="*/ 617289 h 1221667"/>
              <a:gd name="connsiteX7" fmla="*/ 2559014 w 2741208"/>
              <a:gd name="connsiteY7" fmla="*/ 1051630 h 1221667"/>
              <a:gd name="connsiteX8" fmla="*/ 1797014 w 2741208"/>
              <a:gd name="connsiteY8" fmla="*/ 1219269 h 1221667"/>
              <a:gd name="connsiteX9" fmla="*/ 646394 w 2741208"/>
              <a:gd name="connsiteY9" fmla="*/ 1059249 h 1221667"/>
              <a:gd name="connsiteX10" fmla="*/ 6314 w 2741208"/>
              <a:gd name="connsiteY10" fmla="*/ 655389 h 1221667"/>
              <a:gd name="connsiteX0" fmla="*/ 6314 w 2741208"/>
              <a:gd name="connsiteY0" fmla="*/ 659598 h 1225876"/>
              <a:gd name="connsiteX1" fmla="*/ 364454 w 2741208"/>
              <a:gd name="connsiteY1" fmla="*/ 179538 h 1225876"/>
              <a:gd name="connsiteX2" fmla="*/ 1088354 w 2741208"/>
              <a:gd name="connsiteY2" fmla="*/ 4278 h 1225876"/>
              <a:gd name="connsiteX3" fmla="*/ 1515074 w 2741208"/>
              <a:gd name="connsiteY3" fmla="*/ 194778 h 1225876"/>
              <a:gd name="connsiteX4" fmla="*/ 1857974 w 2741208"/>
              <a:gd name="connsiteY4" fmla="*/ 491958 h 1225876"/>
              <a:gd name="connsiteX5" fmla="*/ 2292313 w 2741208"/>
              <a:gd name="connsiteY5" fmla="*/ 522438 h 1225876"/>
              <a:gd name="connsiteX6" fmla="*/ 2734273 w 2741208"/>
              <a:gd name="connsiteY6" fmla="*/ 621498 h 1225876"/>
              <a:gd name="connsiteX7" fmla="*/ 2559014 w 2741208"/>
              <a:gd name="connsiteY7" fmla="*/ 1055839 h 1225876"/>
              <a:gd name="connsiteX8" fmla="*/ 1797014 w 2741208"/>
              <a:gd name="connsiteY8" fmla="*/ 1223478 h 1225876"/>
              <a:gd name="connsiteX9" fmla="*/ 646394 w 2741208"/>
              <a:gd name="connsiteY9" fmla="*/ 1063458 h 1225876"/>
              <a:gd name="connsiteX10" fmla="*/ 6314 w 2741208"/>
              <a:gd name="connsiteY10" fmla="*/ 659598 h 1225876"/>
              <a:gd name="connsiteX0" fmla="*/ 6314 w 2741208"/>
              <a:gd name="connsiteY0" fmla="*/ 659598 h 1225876"/>
              <a:gd name="connsiteX1" fmla="*/ 364454 w 2741208"/>
              <a:gd name="connsiteY1" fmla="*/ 179538 h 1225876"/>
              <a:gd name="connsiteX2" fmla="*/ 1088354 w 2741208"/>
              <a:gd name="connsiteY2" fmla="*/ 4278 h 1225876"/>
              <a:gd name="connsiteX3" fmla="*/ 1515074 w 2741208"/>
              <a:gd name="connsiteY3" fmla="*/ 194778 h 1225876"/>
              <a:gd name="connsiteX4" fmla="*/ 1857974 w 2741208"/>
              <a:gd name="connsiteY4" fmla="*/ 491958 h 1225876"/>
              <a:gd name="connsiteX5" fmla="*/ 2299933 w 2741208"/>
              <a:gd name="connsiteY5" fmla="*/ 484338 h 1225876"/>
              <a:gd name="connsiteX6" fmla="*/ 2734273 w 2741208"/>
              <a:gd name="connsiteY6" fmla="*/ 621498 h 1225876"/>
              <a:gd name="connsiteX7" fmla="*/ 2559014 w 2741208"/>
              <a:gd name="connsiteY7" fmla="*/ 1055839 h 1225876"/>
              <a:gd name="connsiteX8" fmla="*/ 1797014 w 2741208"/>
              <a:gd name="connsiteY8" fmla="*/ 1223478 h 1225876"/>
              <a:gd name="connsiteX9" fmla="*/ 646394 w 2741208"/>
              <a:gd name="connsiteY9" fmla="*/ 1063458 h 1225876"/>
              <a:gd name="connsiteX10" fmla="*/ 6314 w 2741208"/>
              <a:gd name="connsiteY10" fmla="*/ 659598 h 1225876"/>
              <a:gd name="connsiteX0" fmla="*/ 6314 w 2676610"/>
              <a:gd name="connsiteY0" fmla="*/ 659598 h 1225876"/>
              <a:gd name="connsiteX1" fmla="*/ 364454 w 2676610"/>
              <a:gd name="connsiteY1" fmla="*/ 179538 h 1225876"/>
              <a:gd name="connsiteX2" fmla="*/ 1088354 w 2676610"/>
              <a:gd name="connsiteY2" fmla="*/ 4278 h 1225876"/>
              <a:gd name="connsiteX3" fmla="*/ 1515074 w 2676610"/>
              <a:gd name="connsiteY3" fmla="*/ 194778 h 1225876"/>
              <a:gd name="connsiteX4" fmla="*/ 1857974 w 2676610"/>
              <a:gd name="connsiteY4" fmla="*/ 491958 h 1225876"/>
              <a:gd name="connsiteX5" fmla="*/ 2299933 w 2676610"/>
              <a:gd name="connsiteY5" fmla="*/ 484338 h 1225876"/>
              <a:gd name="connsiteX6" fmla="*/ 2650453 w 2676610"/>
              <a:gd name="connsiteY6" fmla="*/ 552918 h 1225876"/>
              <a:gd name="connsiteX7" fmla="*/ 2559014 w 2676610"/>
              <a:gd name="connsiteY7" fmla="*/ 1055839 h 1225876"/>
              <a:gd name="connsiteX8" fmla="*/ 1797014 w 2676610"/>
              <a:gd name="connsiteY8" fmla="*/ 1223478 h 1225876"/>
              <a:gd name="connsiteX9" fmla="*/ 646394 w 2676610"/>
              <a:gd name="connsiteY9" fmla="*/ 1063458 h 1225876"/>
              <a:gd name="connsiteX10" fmla="*/ 6314 w 2676610"/>
              <a:gd name="connsiteY10" fmla="*/ 659598 h 1225876"/>
              <a:gd name="connsiteX0" fmla="*/ 6314 w 2689451"/>
              <a:gd name="connsiteY0" fmla="*/ 659598 h 1225876"/>
              <a:gd name="connsiteX1" fmla="*/ 364454 w 2689451"/>
              <a:gd name="connsiteY1" fmla="*/ 179538 h 1225876"/>
              <a:gd name="connsiteX2" fmla="*/ 1088354 w 2689451"/>
              <a:gd name="connsiteY2" fmla="*/ 4278 h 1225876"/>
              <a:gd name="connsiteX3" fmla="*/ 1515074 w 2689451"/>
              <a:gd name="connsiteY3" fmla="*/ 194778 h 1225876"/>
              <a:gd name="connsiteX4" fmla="*/ 1857974 w 2689451"/>
              <a:gd name="connsiteY4" fmla="*/ 491958 h 1225876"/>
              <a:gd name="connsiteX5" fmla="*/ 2299933 w 2689451"/>
              <a:gd name="connsiteY5" fmla="*/ 484338 h 1225876"/>
              <a:gd name="connsiteX6" fmla="*/ 2650453 w 2689451"/>
              <a:gd name="connsiteY6" fmla="*/ 552918 h 1225876"/>
              <a:gd name="connsiteX7" fmla="*/ 2559014 w 2689451"/>
              <a:gd name="connsiteY7" fmla="*/ 1055839 h 1225876"/>
              <a:gd name="connsiteX8" fmla="*/ 1797014 w 2689451"/>
              <a:gd name="connsiteY8" fmla="*/ 1223478 h 1225876"/>
              <a:gd name="connsiteX9" fmla="*/ 646394 w 2689451"/>
              <a:gd name="connsiteY9" fmla="*/ 1063458 h 1225876"/>
              <a:gd name="connsiteX10" fmla="*/ 6314 w 2689451"/>
              <a:gd name="connsiteY10" fmla="*/ 659598 h 1225876"/>
              <a:gd name="connsiteX0" fmla="*/ 6314 w 2689451"/>
              <a:gd name="connsiteY0" fmla="*/ 659598 h 1146505"/>
              <a:gd name="connsiteX1" fmla="*/ 364454 w 2689451"/>
              <a:gd name="connsiteY1" fmla="*/ 179538 h 1146505"/>
              <a:gd name="connsiteX2" fmla="*/ 1088354 w 2689451"/>
              <a:gd name="connsiteY2" fmla="*/ 4278 h 1146505"/>
              <a:gd name="connsiteX3" fmla="*/ 1515074 w 2689451"/>
              <a:gd name="connsiteY3" fmla="*/ 194778 h 1146505"/>
              <a:gd name="connsiteX4" fmla="*/ 1857974 w 2689451"/>
              <a:gd name="connsiteY4" fmla="*/ 491958 h 1146505"/>
              <a:gd name="connsiteX5" fmla="*/ 2299933 w 2689451"/>
              <a:gd name="connsiteY5" fmla="*/ 484338 h 1146505"/>
              <a:gd name="connsiteX6" fmla="*/ 2650453 w 2689451"/>
              <a:gd name="connsiteY6" fmla="*/ 552918 h 1146505"/>
              <a:gd name="connsiteX7" fmla="*/ 2559014 w 2689451"/>
              <a:gd name="connsiteY7" fmla="*/ 1055839 h 1146505"/>
              <a:gd name="connsiteX8" fmla="*/ 1812254 w 2689451"/>
              <a:gd name="connsiteY8" fmla="*/ 1139658 h 1146505"/>
              <a:gd name="connsiteX9" fmla="*/ 646394 w 2689451"/>
              <a:gd name="connsiteY9" fmla="*/ 1063458 h 1146505"/>
              <a:gd name="connsiteX10" fmla="*/ 6314 w 2689451"/>
              <a:gd name="connsiteY10" fmla="*/ 659598 h 1146505"/>
              <a:gd name="connsiteX0" fmla="*/ 6314 w 2689451"/>
              <a:gd name="connsiteY0" fmla="*/ 659598 h 1139658"/>
              <a:gd name="connsiteX1" fmla="*/ 364454 w 2689451"/>
              <a:gd name="connsiteY1" fmla="*/ 179538 h 1139658"/>
              <a:gd name="connsiteX2" fmla="*/ 1088354 w 2689451"/>
              <a:gd name="connsiteY2" fmla="*/ 4278 h 1139658"/>
              <a:gd name="connsiteX3" fmla="*/ 1515074 w 2689451"/>
              <a:gd name="connsiteY3" fmla="*/ 194778 h 1139658"/>
              <a:gd name="connsiteX4" fmla="*/ 1857974 w 2689451"/>
              <a:gd name="connsiteY4" fmla="*/ 491958 h 1139658"/>
              <a:gd name="connsiteX5" fmla="*/ 2299933 w 2689451"/>
              <a:gd name="connsiteY5" fmla="*/ 484338 h 1139658"/>
              <a:gd name="connsiteX6" fmla="*/ 2650453 w 2689451"/>
              <a:gd name="connsiteY6" fmla="*/ 552918 h 1139658"/>
              <a:gd name="connsiteX7" fmla="*/ 2559014 w 2689451"/>
              <a:gd name="connsiteY7" fmla="*/ 1055839 h 1139658"/>
              <a:gd name="connsiteX8" fmla="*/ 1812254 w 2689451"/>
              <a:gd name="connsiteY8" fmla="*/ 1139658 h 1139658"/>
              <a:gd name="connsiteX9" fmla="*/ 646394 w 2689451"/>
              <a:gd name="connsiteY9" fmla="*/ 1063458 h 1139658"/>
              <a:gd name="connsiteX10" fmla="*/ 6314 w 2689451"/>
              <a:gd name="connsiteY10" fmla="*/ 659598 h 113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89451" h="1139658">
                <a:moveTo>
                  <a:pt x="6314" y="659598"/>
                </a:moveTo>
                <a:cubicBezTo>
                  <a:pt x="-40676" y="512278"/>
                  <a:pt x="184114" y="288758"/>
                  <a:pt x="364454" y="179538"/>
                </a:cubicBezTo>
                <a:cubicBezTo>
                  <a:pt x="544794" y="70318"/>
                  <a:pt x="896584" y="-21122"/>
                  <a:pt x="1088354" y="4278"/>
                </a:cubicBezTo>
                <a:cubicBezTo>
                  <a:pt x="1280124" y="29678"/>
                  <a:pt x="1386804" y="113498"/>
                  <a:pt x="1515074" y="194778"/>
                </a:cubicBezTo>
                <a:cubicBezTo>
                  <a:pt x="1643344" y="276058"/>
                  <a:pt x="1727164" y="443698"/>
                  <a:pt x="1857974" y="491958"/>
                </a:cubicBezTo>
                <a:cubicBezTo>
                  <a:pt x="1988784" y="540218"/>
                  <a:pt x="2180553" y="494498"/>
                  <a:pt x="2299933" y="484338"/>
                </a:cubicBezTo>
                <a:cubicBezTo>
                  <a:pt x="2419313" y="474178"/>
                  <a:pt x="2603463" y="480528"/>
                  <a:pt x="2650453" y="552918"/>
                </a:cubicBezTo>
                <a:cubicBezTo>
                  <a:pt x="2705063" y="625308"/>
                  <a:pt x="2724114" y="956779"/>
                  <a:pt x="2559014" y="1055839"/>
                </a:cubicBezTo>
                <a:cubicBezTo>
                  <a:pt x="2393914" y="1154899"/>
                  <a:pt x="2110704" y="1121878"/>
                  <a:pt x="1812254" y="1139658"/>
                </a:cubicBezTo>
                <a:cubicBezTo>
                  <a:pt x="1513804" y="1126958"/>
                  <a:pt x="947384" y="1143468"/>
                  <a:pt x="646394" y="1063458"/>
                </a:cubicBezTo>
                <a:cubicBezTo>
                  <a:pt x="345404" y="983448"/>
                  <a:pt x="53304" y="806918"/>
                  <a:pt x="6314" y="659598"/>
                </a:cubicBez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9424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23838"/>
            <a:ext cx="8339138" cy="847725"/>
          </a:xfrm>
        </p:spPr>
        <p:txBody>
          <a:bodyPr/>
          <a:lstStyle/>
          <a:p>
            <a:r>
              <a:rPr lang="en-US" sz="3200"/>
              <a:t>NAT PBCS implementation planning tasks</a:t>
            </a:r>
          </a:p>
        </p:txBody>
      </p:sp>
      <p:graphicFrame>
        <p:nvGraphicFramePr>
          <p:cNvPr id="1768582" name="Group 134"/>
          <p:cNvGraphicFramePr>
            <a:graphicFrameLocks noGrp="1"/>
          </p:cNvGraphicFramePr>
          <p:nvPr>
            <p:ph idx="1"/>
          </p:nvPr>
        </p:nvGraphicFramePr>
        <p:xfrm>
          <a:off x="495300" y="1133475"/>
          <a:ext cx="8047038" cy="5637213"/>
        </p:xfrm>
        <a:graphic>
          <a:graphicData uri="http://schemas.openxmlformats.org/drawingml/2006/table">
            <a:tbl>
              <a:tblPr/>
              <a:tblGrid>
                <a:gridCol w="620713"/>
                <a:gridCol w="3719512"/>
                <a:gridCol w="2674938"/>
                <a:gridCol w="1031875"/>
              </a:tblGrid>
              <a:tr h="2238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TASK ID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TASK DESCRIPTOR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COMPLETE BY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LEAD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127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GENERAL PROJECT DEVELOPMENT &amp; MANAGEMENT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7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Plan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IMG/38 and NAT SPG/47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CNSG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127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Target dates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IMG/38 and NAT SPG/47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RCP/RSP specifications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SPG/47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SARSIG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7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PBCS Workshop(s)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2012-2013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ICAO/ States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7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DOCUMENTATION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Operational concepts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IMG/42and NAT SPG/49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ATMG in coordination with CNSG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7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GOLD amendments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IMG/42 and NAT SPG/49 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GOLD ad-hoc group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7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Contingency procedures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IMG/42 and NAT SPG/49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ATMG/ CNSG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Restoration of service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IMG/42 and NAT SPG/49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ATMG/ CNSG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Flight plan requirements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a)	NAT IMG/42 and NAT SPG/49 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(as part of the NAT SUPPs PfA) and GOLD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b)	amend Doc 4444 </a:t>
                      </a:r>
                      <a:b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</a:b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target date - NAT SPG/50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CNSG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ICAO (Global)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PfA for NAT Regional Supplementary Procedures (NAT SUPPS)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IMG/42 and NAT SPG/49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CNSG NAT ATMG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AIPs and other State documents supporting NAT SUPPS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Consistent with Task 10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States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GOLD proposal for RCP/RSP compliance determination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IMG/42 and</a:t>
                      </a:r>
                      <a:r>
                        <a:rPr kumimoji="0" lang="de-DE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 NAT SPG/49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CNSG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GOLD proposal for guidelines on operator eligibility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IMG/42 and NAT SPG/49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OPS/AIR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713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IMPLEMENTATION ACTIVITIES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ATC automation changes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Before the start of operational trials of RLongSM or RLatSM.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NAT ANSPs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Confirm actual CPDLC and ADS C performance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Prior to operational implementation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ANSPs, DLMA, CNSG, SARSIG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1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AIRWORTHINESS AND OPERATIONAL ELIGIBILITY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State regulations and guidance material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End of 2014, Prior to operational implementation of RLatSM or RLongSM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SOG, States, ANSPs, Users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1125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POST IMPLEMENTATION TASKS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5720" marR="0" marT="0" marB="0" anchor="ctr" horzOverflow="overflow">
                    <a:lnL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Post-implementation monitoring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Times New Roman" pitchFamily="18" charset="0"/>
                        </a:rPr>
                        <a:t>ANSPs, DLMA, CNSG</a:t>
                      </a:r>
                    </a:p>
                  </a:txBody>
                  <a:tcPr marL="45720" marR="0" marT="0" marB="0" anchor="ctr" horzOverflow="overflow">
                    <a:lnL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D2F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68573" name="Rectangle 125"/>
          <p:cNvSpPr>
            <a:spLocks noChangeArrowheads="1"/>
          </p:cNvSpPr>
          <p:nvPr/>
        </p:nvSpPr>
        <p:spPr bwMode="auto">
          <a:xfrm>
            <a:off x="868363" y="965200"/>
            <a:ext cx="517525" cy="115888"/>
          </a:xfrm>
          <a:prstGeom prst="rect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68574" name="Text Box 126"/>
          <p:cNvSpPr txBox="1">
            <a:spLocks noChangeArrowheads="1"/>
          </p:cNvSpPr>
          <p:nvPr/>
        </p:nvSpPr>
        <p:spPr bwMode="auto">
          <a:xfrm>
            <a:off x="1479550" y="946150"/>
            <a:ext cx="655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000" b="1"/>
              <a:t>Completed</a:t>
            </a:r>
          </a:p>
        </p:txBody>
      </p:sp>
      <p:sp>
        <p:nvSpPr>
          <p:cNvPr id="1768575" name="Rectangle 127"/>
          <p:cNvSpPr>
            <a:spLocks noChangeArrowheads="1"/>
          </p:cNvSpPr>
          <p:nvPr/>
        </p:nvSpPr>
        <p:spPr bwMode="auto">
          <a:xfrm>
            <a:off x="2740025" y="965200"/>
            <a:ext cx="517525" cy="1158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768576" name="Text Box 128"/>
          <p:cNvSpPr txBox="1">
            <a:spLocks noChangeArrowheads="1"/>
          </p:cNvSpPr>
          <p:nvPr/>
        </p:nvSpPr>
        <p:spPr bwMode="auto">
          <a:xfrm>
            <a:off x="3351213" y="946150"/>
            <a:ext cx="51276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000" b="1"/>
              <a:t>On track</a:t>
            </a:r>
          </a:p>
        </p:txBody>
      </p:sp>
    </p:spTree>
    <p:extLst>
      <p:ext uri="{BB962C8B-B14F-4D97-AF65-F5344CB8AC3E}">
        <p14:creationId xmlns:p14="http://schemas.microsoft.com/office/powerpoint/2010/main" val="3798444055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3838"/>
            <a:ext cx="8420100" cy="847725"/>
          </a:xfrm>
        </p:spPr>
        <p:txBody>
          <a:bodyPr/>
          <a:lstStyle/>
          <a:p>
            <a:r>
              <a:rPr lang="en-US" dirty="0"/>
              <a:t>APAC PBCS </a:t>
            </a:r>
            <a:r>
              <a:rPr lang="en-US" dirty="0" smtClean="0"/>
              <a:t>implementation planning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Did the workshop provide the APAC Region with an understanding of PBCS and RCP/RSP specifications?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Is there a convincing argument for PBCS implementation in the APAC?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What should be considered in planning for APAC PBCS implementation?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What tasks should be identified, who is lead and involved in competing the task and what is the schedule?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93361"/>
      </p:ext>
    </p:extLst>
  </p:cSld>
  <p:clrMapOvr>
    <a:masterClrMapping/>
  </p:clrMapOvr>
  <p:transition spd="med">
    <p:pull dir="lu"/>
  </p:transition>
</p:sld>
</file>

<file path=ppt/theme/theme1.xml><?xml version="1.0" encoding="utf-8"?>
<a:theme xmlns:a="http://schemas.openxmlformats.org/drawingml/2006/main" name="05-12-01_Required Communication Performance_V3_TKraft with AFS">
  <a:themeElements>
    <a:clrScheme name="05-12-01_Required Communication Performance_V3_TKraft with AF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5-12-01_Required Communication Performance_V3_TKraft with AF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05-12-01_Required Communication Performance_V3_TKraft with AF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5-12-01_Required Communication Performance_V3_TKraft with AF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43197A9E908A47827FCEC1DFAA35AC" ma:contentTypeVersion="5" ma:contentTypeDescription="Create a new document." ma:contentTypeScope="" ma:versionID="3339ee465e679044d442d05bac7374a2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er xmlns="2b0c29a6-a2e0-472b-bfb4-397922b0132f">Tom Kraft (FAA)</Presenter>
    <Category xmlns="2b0c29a6-a2e0-472b-bfb4-397922b0132f">5-Presentations</Category>
    <Type_x0020_Name xmlns="2b0c29a6-a2e0-472b-bfb4-397922b0132f" xsi:nil="true"/>
    <Update_x0020_Date xmlns="2b0c29a6-a2e0-472b-bfb4-397922b0132f">May 16,2013</Update_x0020_Date>
    <Number xmlns="2b0c29a6-a2e0-472b-bfb4-397922b0132f">23 (b)</Number>
  </documentManagement>
</p:properties>
</file>

<file path=customXml/itemProps1.xml><?xml version="1.0" encoding="utf-8"?>
<ds:datastoreItem xmlns:ds="http://schemas.openxmlformats.org/officeDocument/2006/customXml" ds:itemID="{BCA11A57-C154-4DB8-8AAE-E947B2ACFC30}"/>
</file>

<file path=customXml/itemProps2.xml><?xml version="1.0" encoding="utf-8"?>
<ds:datastoreItem xmlns:ds="http://schemas.openxmlformats.org/officeDocument/2006/customXml" ds:itemID="{3AF1EFEE-0E79-4CA7-8A0C-8F29232F07EB}"/>
</file>

<file path=customXml/itemProps3.xml><?xml version="1.0" encoding="utf-8"?>
<ds:datastoreItem xmlns:ds="http://schemas.openxmlformats.org/officeDocument/2006/customXml" ds:itemID="{BFDA6E35-9631-4876-AD0F-7298FE51AD44}"/>
</file>

<file path=docProps/app.xml><?xml version="1.0" encoding="utf-8"?>
<Properties xmlns="http://schemas.openxmlformats.org/officeDocument/2006/extended-properties" xmlns:vt="http://schemas.openxmlformats.org/officeDocument/2006/docPropsVTypes">
  <Template>060609_PARC_Data Link Roadmap_v2.6_TK</Template>
  <TotalTime>143168676</TotalTime>
  <Pages>46</Pages>
  <Words>1157</Words>
  <Application>Microsoft Office PowerPoint</Application>
  <PresentationFormat>On-screen Show (4:3)</PresentationFormat>
  <Paragraphs>430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05-12-01_Required Communication Performance_V3_TKraft with AFS</vt:lpstr>
      <vt:lpstr>Performance-Based Communication and Surveillance (PBCS)</vt:lpstr>
      <vt:lpstr>APAC RCP/RSP Workshop Program</vt:lpstr>
      <vt:lpstr>Safety realization</vt:lpstr>
      <vt:lpstr>RCP/RSP Workshop Aim – Day 1</vt:lpstr>
      <vt:lpstr>RCP/RSP Workshop Aim – Day 1</vt:lpstr>
      <vt:lpstr>APAC RCP/RSP Workshop Program</vt:lpstr>
      <vt:lpstr>RCP/RSP Workshop Aim – Day 2</vt:lpstr>
      <vt:lpstr>NAT PBCS implementation planning tasks</vt:lpstr>
      <vt:lpstr>APAC PBCS implementation planning</vt:lpstr>
      <vt:lpstr>APAC PBCS Implementation Plan</vt:lpstr>
      <vt:lpstr>Are more PBCS workshops needed?</vt:lpstr>
      <vt:lpstr>PowerPoint Presentation</vt:lpstr>
      <vt:lpstr>PowerPoint Presentation</vt:lpstr>
      <vt:lpstr>NAT PBCS implementation schedule (1 of 2)</vt:lpstr>
      <vt:lpstr>NAT PBCS implementation schedule (2 of 2)</vt:lpstr>
    </vt:vector>
  </TitlesOfParts>
  <Company>Chairman, PARC CWG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Performance-Based Communication and Surveillance (PBCS)- Closing Remarks</dc:title>
  <dc:subject>Update</dc:subject>
  <dc:creator>Tom Kraft and Arnold Oldach</dc:creator>
  <cp:lastModifiedBy>Tom Kraft</cp:lastModifiedBy>
  <cp:revision>951</cp:revision>
  <cp:lastPrinted>1999-05-01T20:41:40Z</cp:lastPrinted>
  <dcterms:created xsi:type="dcterms:W3CDTF">1997-01-20T14:07:04Z</dcterms:created>
  <dcterms:modified xsi:type="dcterms:W3CDTF">2013-05-14T00:18:43Z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er">
    <vt:lpwstr>Tom Kraft</vt:lpwstr>
  </property>
  <property fmtid="{D5CDD505-2E9C-101B-9397-08002B2CF9AE}" pid="3" name="Day">
    <vt:lpwstr>1) CSTA Presentation</vt:lpwstr>
  </property>
  <property fmtid="{D5CDD505-2E9C-101B-9397-08002B2CF9AE}" pid="4" name="Order">
    <vt:r8>4600</vt:r8>
  </property>
  <property fmtid="{D5CDD505-2E9C-101B-9397-08002B2CF9AE}" pid="5" name="Doc">
    <vt:lpwstr/>
  </property>
  <property fmtid="{D5CDD505-2E9C-101B-9397-08002B2CF9AE}" pid="6" name="Category0">
    <vt:lpwstr>Presentations</vt:lpwstr>
  </property>
  <property fmtid="{D5CDD505-2E9C-101B-9397-08002B2CF9AE}" pid="7" name="ContentTypeId">
    <vt:lpwstr>0x0101003943197A9E908A47827FCEC1DFAA35AC</vt:lpwstr>
  </property>
</Properties>
</file>